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0" r:id="rId5"/>
    <p:sldId id="262" r:id="rId6"/>
    <p:sldId id="263" r:id="rId7"/>
    <p:sldId id="257" r:id="rId8"/>
    <p:sldId id="265" r:id="rId9"/>
    <p:sldId id="266" r:id="rId10"/>
    <p:sldId id="267" r:id="rId11"/>
    <p:sldId id="269" r:id="rId12"/>
    <p:sldId id="268" r:id="rId13"/>
    <p:sldId id="264" r:id="rId14"/>
    <p:sldId id="258" r:id="rId15"/>
    <p:sldId id="270" r:id="rId16"/>
    <p:sldId id="271" r:id="rId17"/>
    <p:sldId id="273" r:id="rId18"/>
    <p:sldId id="272"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629"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08/01/2013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0" y="260648"/>
            <a:ext cx="9144000" cy="2952328"/>
          </a:xfrm>
          <a:prstGeom prst="ellips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a:solidFill>
                  <a:srgbClr val="002060"/>
                </a:solidFill>
                <a:latin typeface="Lucida Handwriting" pitchFamily="66" charset="0"/>
              </a:rPr>
              <a:t>C</a:t>
            </a:r>
            <a:r>
              <a:rPr lang="es-CO" sz="4400" b="1" dirty="0" smtClean="0">
                <a:solidFill>
                  <a:srgbClr val="002060"/>
                </a:solidFill>
                <a:latin typeface="Lucida Handwriting" pitchFamily="66" charset="0"/>
              </a:rPr>
              <a:t>omo se sabe que </a:t>
            </a:r>
            <a:r>
              <a:rPr lang="es-CO" sz="4400" b="1" dirty="0">
                <a:solidFill>
                  <a:srgbClr val="002060"/>
                </a:solidFill>
                <a:latin typeface="Lucida Handwriting" pitchFamily="66" charset="0"/>
              </a:rPr>
              <a:t>J</a:t>
            </a:r>
            <a:r>
              <a:rPr lang="es-CO" sz="4400" b="1" dirty="0" smtClean="0">
                <a:solidFill>
                  <a:srgbClr val="002060"/>
                </a:solidFill>
                <a:latin typeface="Lucida Handwriting" pitchFamily="66" charset="0"/>
              </a:rPr>
              <a:t>esucristo es Dios</a:t>
            </a:r>
            <a:endParaRPr lang="es-CO" sz="4400" b="1" dirty="0">
              <a:solidFill>
                <a:srgbClr val="002060"/>
              </a:solidFill>
              <a:latin typeface="Lucida Handwriting" pitchFamily="66" charset="0"/>
            </a:endParaRPr>
          </a:p>
        </p:txBody>
      </p:sp>
      <p:pic>
        <p:nvPicPr>
          <p:cNvPr id="1026" name="Picture 2" descr="http://nuevotiempo.org/mundoactual/files/2012/02/JESUCRISTO-TE-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3429000"/>
            <a:ext cx="3810000" cy="3096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1355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p:spPr>
        <p:txBody>
          <a:bodyPr>
            <a:noAutofit/>
          </a:bodyPr>
          <a:lstStyle/>
          <a:p>
            <a:r>
              <a:rPr lang="es-CO" sz="4000" b="1" i="1" dirty="0">
                <a:solidFill>
                  <a:srgbClr val="FF0000"/>
                </a:solidFill>
              </a:rPr>
              <a:t>¿Cómo se sabe que </a:t>
            </a:r>
            <a:r>
              <a:rPr lang="es-CO" sz="4000" b="1" i="1" dirty="0" smtClean="0">
                <a:solidFill>
                  <a:srgbClr val="FF0000"/>
                </a:solidFill>
              </a:rPr>
              <a:t>Jesucristo </a:t>
            </a:r>
            <a:r>
              <a:rPr lang="es-CO" sz="4000" b="1" i="1" dirty="0">
                <a:solidFill>
                  <a:srgbClr val="FF0000"/>
                </a:solidFill>
              </a:rPr>
              <a:t>es Dios?</a:t>
            </a:r>
          </a:p>
        </p:txBody>
      </p:sp>
      <p:sp>
        <p:nvSpPr>
          <p:cNvPr id="3" name="2 Marcador de contenido"/>
          <p:cNvSpPr>
            <a:spLocks noGrp="1"/>
          </p:cNvSpPr>
          <p:nvPr>
            <p:ph idx="1"/>
          </p:nvPr>
        </p:nvSpPr>
        <p:spPr>
          <a:xfrm>
            <a:off x="3203848" y="1600200"/>
            <a:ext cx="2232248" cy="4709120"/>
          </a:xfrm>
        </p:spPr>
        <p:txBody>
          <a:bodyPr>
            <a:normAutofit/>
          </a:bodyPr>
          <a:lstStyle/>
          <a:p>
            <a:pPr marL="0" indent="0" algn="ctr">
              <a:buNone/>
            </a:pPr>
            <a:r>
              <a:rPr lang="es-CO" dirty="0" smtClean="0"/>
              <a:t>La </a:t>
            </a:r>
            <a:r>
              <a:rPr lang="es-CO" dirty="0"/>
              <a:t>Biblia nos ofrece muchas evidencias que nos demuestran que Jesucristo es Dios. </a:t>
            </a:r>
          </a:p>
        </p:txBody>
      </p:sp>
      <p:pic>
        <p:nvPicPr>
          <p:cNvPr id="2050" name="Picture 2" descr="http://t2.gstatic.com/images?q=tbn:ANd9GcSomW-yxgAFh-6a-cfzrRAUOuUC7iW2ZSL8W3ns5JiX2E5Kmf4T1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079" y="1988840"/>
            <a:ext cx="2664296" cy="3810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misioncarismatica.es/ESCUELA%20DE%20LIDERES%20NIVEL%201/EJERCICIOS_NIVEL1/imagenes/Bibl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1412" y="1988840"/>
            <a:ext cx="3528392"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18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anim calcmode="lin" valueType="num">
                                      <p:cBhvr>
                                        <p:cTn id="13" dur="2000" fill="hold"/>
                                        <p:tgtEl>
                                          <p:spTgt spid="2050"/>
                                        </p:tgtEl>
                                        <p:attrNameLst>
                                          <p:attrName>ppt_w</p:attrName>
                                        </p:attrNameLst>
                                      </p:cBhvr>
                                      <p:tavLst>
                                        <p:tav tm="0" fmla="#ppt_w*sin(2.5*pi*$)">
                                          <p:val>
                                            <p:fltVal val="0"/>
                                          </p:val>
                                        </p:tav>
                                        <p:tav tm="100000">
                                          <p:val>
                                            <p:fltVal val="1"/>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332656"/>
            <a:ext cx="5688632" cy="6264696"/>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002060"/>
                </a:solidFill>
              </a:rPr>
              <a:t>Sin embargo, si solamente se tomaran en cuenta la manera de ser de Jesús, su temperamento equilibrado y tierno, su extraordinaria sabiduría aun desde temprana edad, así como su evidente santidad -reconocida aún por los no-cristianos- bastarían estas cualidades extra-ordinarias y sobre-naturales para sustentar que las palabra dichas por El mismo o escritas en la Biblia sobre su divinidad, son ciertas.</a:t>
            </a:r>
          </a:p>
          <a:p>
            <a:endParaRPr lang="es-CO" dirty="0"/>
          </a:p>
        </p:txBody>
      </p:sp>
      <p:pic>
        <p:nvPicPr>
          <p:cNvPr id="3074" name="Picture 2" descr="http://delahabanahavenidounbarco.files.wordpress.com/2012/04/jesus_doctor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3155" y="1179004"/>
            <a:ext cx="3110845"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708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
            </a:r>
            <a:br>
              <a:rPr lang="es-CO" b="1" i="1" dirty="0" smtClean="0">
                <a:solidFill>
                  <a:srgbClr val="FF0000"/>
                </a:solidFill>
                <a:latin typeface="Agency FB" pitchFamily="34" charset="0"/>
              </a:rPr>
            </a:br>
            <a:r>
              <a:rPr lang="es-CO" b="1" i="1" dirty="0" smtClean="0">
                <a:solidFill>
                  <a:srgbClr val="FF0000"/>
                </a:solidFill>
                <a:latin typeface="Agency FB" pitchFamily="34" charset="0"/>
              </a:rPr>
              <a:t>¿</a:t>
            </a:r>
            <a:r>
              <a:rPr lang="es-CO" b="1" i="1" dirty="0">
                <a:solidFill>
                  <a:srgbClr val="FF0000"/>
                </a:solidFill>
                <a:latin typeface="Agency FB" pitchFamily="34" charset="0"/>
              </a:rPr>
              <a:t>Cuáles son estas palabras de Cristo y de la Biblia sobre su divinidad?</a:t>
            </a:r>
            <a:br>
              <a:rPr lang="es-CO" b="1" i="1" dirty="0">
                <a:solidFill>
                  <a:srgbClr val="FF0000"/>
                </a:solidFill>
                <a:latin typeface="Agency FB" pitchFamily="34" charset="0"/>
              </a:rPr>
            </a:b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600200"/>
            <a:ext cx="8712968" cy="5257800"/>
          </a:xfrm>
          <a:solidFill>
            <a:schemeClr val="accent5">
              <a:lumMod val="40000"/>
              <a:lumOff val="60000"/>
            </a:schemeClr>
          </a:solidFill>
        </p:spPr>
        <p:txBody>
          <a:bodyPr>
            <a:normAutofit fontScale="92500" lnSpcReduction="10000"/>
          </a:bodyPr>
          <a:lstStyle/>
          <a:p>
            <a:pPr marL="0" indent="0" algn="ctr">
              <a:buNone/>
            </a:pPr>
            <a:r>
              <a:rPr lang="es-CO" b="1" u="sng" dirty="0"/>
              <a:t>Estas cosas han sido dichas por Cristo y sobre Cristo en la Sagrada Biblia.</a:t>
            </a:r>
            <a:endParaRPr lang="es-CO" b="1" u="sng" dirty="0">
              <a:solidFill>
                <a:srgbClr val="FF0000"/>
              </a:solidFill>
            </a:endParaRPr>
          </a:p>
          <a:p>
            <a:pPr>
              <a:buFont typeface="Wingdings" pitchFamily="2" charset="2"/>
              <a:buChar char="Ø"/>
            </a:pPr>
            <a:r>
              <a:rPr lang="es-CO" i="1" dirty="0" smtClean="0"/>
              <a:t>“</a:t>
            </a:r>
            <a:r>
              <a:rPr lang="es-CO" i="1" dirty="0"/>
              <a:t>En el principio era la Palabra ... y la Palabra era Dios” </a:t>
            </a:r>
            <a:r>
              <a:rPr lang="es-CO" i="1" dirty="0">
                <a:solidFill>
                  <a:srgbClr val="FF0000"/>
                </a:solidFill>
              </a:rPr>
              <a:t>(</a:t>
            </a:r>
            <a:r>
              <a:rPr lang="es-CO" i="1" dirty="0" smtClean="0">
                <a:solidFill>
                  <a:srgbClr val="FF0000"/>
                </a:solidFill>
              </a:rPr>
              <a:t>Jun</a:t>
            </a:r>
            <a:r>
              <a:rPr lang="es-CO" i="1" dirty="0">
                <a:solidFill>
                  <a:srgbClr val="FF0000"/>
                </a:solidFill>
              </a:rPr>
              <a:t>. </a:t>
            </a:r>
            <a:r>
              <a:rPr lang="es-CO" i="1" dirty="0" smtClean="0">
                <a:solidFill>
                  <a:srgbClr val="FF0000"/>
                </a:solidFill>
              </a:rPr>
              <a:t>1:1</a:t>
            </a:r>
            <a:r>
              <a:rPr lang="es-CO" i="1" dirty="0">
                <a:solidFill>
                  <a:srgbClr val="FF0000"/>
                </a:solidFill>
              </a:rPr>
              <a:t>)</a:t>
            </a:r>
            <a:endParaRPr lang="es-CO" dirty="0">
              <a:solidFill>
                <a:srgbClr val="FF0000"/>
              </a:solidFill>
            </a:endParaRPr>
          </a:p>
          <a:p>
            <a:pPr>
              <a:buFont typeface="Wingdings" pitchFamily="2" charset="2"/>
              <a:buChar char="Ø"/>
            </a:pPr>
            <a:r>
              <a:rPr lang="es-CO" i="1" dirty="0"/>
              <a:t>“Yo y el Padre somos una sola cosa” </a:t>
            </a:r>
            <a:r>
              <a:rPr lang="es-CO" i="1" dirty="0">
                <a:solidFill>
                  <a:srgbClr val="FF0000"/>
                </a:solidFill>
              </a:rPr>
              <a:t>(</a:t>
            </a:r>
            <a:r>
              <a:rPr lang="es-CO" i="1" dirty="0" smtClean="0">
                <a:solidFill>
                  <a:srgbClr val="FF0000"/>
                </a:solidFill>
              </a:rPr>
              <a:t>Jun</a:t>
            </a:r>
            <a:r>
              <a:rPr lang="es-CO" i="1" dirty="0">
                <a:solidFill>
                  <a:srgbClr val="FF0000"/>
                </a:solidFill>
              </a:rPr>
              <a:t>. </a:t>
            </a:r>
            <a:r>
              <a:rPr lang="es-CO" i="1" dirty="0" smtClean="0">
                <a:solidFill>
                  <a:srgbClr val="FF0000"/>
                </a:solidFill>
              </a:rPr>
              <a:t>10: </a:t>
            </a:r>
            <a:r>
              <a:rPr lang="es-CO" i="1" dirty="0">
                <a:solidFill>
                  <a:srgbClr val="FF0000"/>
                </a:solidFill>
              </a:rPr>
              <a:t>30)</a:t>
            </a:r>
            <a:endParaRPr lang="es-CO" dirty="0">
              <a:solidFill>
                <a:srgbClr val="FF0000"/>
              </a:solidFill>
            </a:endParaRPr>
          </a:p>
          <a:p>
            <a:pPr>
              <a:buFont typeface="Wingdings" pitchFamily="2" charset="2"/>
              <a:buChar char="Ø"/>
            </a:pPr>
            <a:r>
              <a:rPr lang="es-CO" i="1" dirty="0"/>
              <a:t>“Antes de que Abraham existiera, Yo Soy” </a:t>
            </a:r>
            <a:r>
              <a:rPr lang="es-CO" i="1" dirty="0">
                <a:solidFill>
                  <a:srgbClr val="FF0000"/>
                </a:solidFill>
              </a:rPr>
              <a:t>(</a:t>
            </a:r>
            <a:r>
              <a:rPr lang="es-CO" i="1" dirty="0" smtClean="0">
                <a:solidFill>
                  <a:srgbClr val="FF0000"/>
                </a:solidFill>
              </a:rPr>
              <a:t>Jun</a:t>
            </a:r>
            <a:r>
              <a:rPr lang="es-CO" i="1" dirty="0">
                <a:solidFill>
                  <a:srgbClr val="FF0000"/>
                </a:solidFill>
              </a:rPr>
              <a:t>. </a:t>
            </a:r>
            <a:r>
              <a:rPr lang="es-CO" i="1" dirty="0">
                <a:solidFill>
                  <a:srgbClr val="FF0000"/>
                </a:solidFill>
              </a:rPr>
              <a:t>8</a:t>
            </a:r>
            <a:r>
              <a:rPr lang="es-CO" i="1" dirty="0" smtClean="0">
                <a:solidFill>
                  <a:srgbClr val="FF0000"/>
                </a:solidFill>
              </a:rPr>
              <a:t>: </a:t>
            </a:r>
            <a:r>
              <a:rPr lang="es-CO" i="1" dirty="0">
                <a:solidFill>
                  <a:srgbClr val="FF0000"/>
                </a:solidFill>
              </a:rPr>
              <a:t>58)</a:t>
            </a:r>
            <a:endParaRPr lang="es-CO" dirty="0">
              <a:solidFill>
                <a:srgbClr val="FF0000"/>
              </a:solidFill>
            </a:endParaRPr>
          </a:p>
          <a:p>
            <a:pPr>
              <a:buFont typeface="Wingdings" pitchFamily="2" charset="2"/>
              <a:buChar char="Ø"/>
            </a:pPr>
            <a:r>
              <a:rPr lang="es-CO" i="1" dirty="0"/>
              <a:t>“¿No crees que estoy en el Padre y que el Padre está en Mí?” </a:t>
            </a:r>
            <a:r>
              <a:rPr lang="es-CO" i="1" dirty="0">
                <a:solidFill>
                  <a:srgbClr val="FF0000"/>
                </a:solidFill>
              </a:rPr>
              <a:t>(</a:t>
            </a:r>
            <a:r>
              <a:rPr lang="es-CO" i="1" dirty="0" smtClean="0">
                <a:solidFill>
                  <a:srgbClr val="FF0000"/>
                </a:solidFill>
              </a:rPr>
              <a:t>Jun</a:t>
            </a:r>
            <a:r>
              <a:rPr lang="es-CO" i="1" dirty="0">
                <a:solidFill>
                  <a:srgbClr val="FF0000"/>
                </a:solidFill>
              </a:rPr>
              <a:t>. </a:t>
            </a:r>
            <a:r>
              <a:rPr lang="es-CO" i="1" dirty="0" smtClean="0">
                <a:solidFill>
                  <a:srgbClr val="FF0000"/>
                </a:solidFill>
              </a:rPr>
              <a:t>14:10</a:t>
            </a:r>
            <a:r>
              <a:rPr lang="es-CO" i="1" dirty="0">
                <a:solidFill>
                  <a:srgbClr val="FF0000"/>
                </a:solidFill>
              </a:rPr>
              <a:t>)</a:t>
            </a:r>
            <a:endParaRPr lang="es-CO" dirty="0">
              <a:solidFill>
                <a:srgbClr val="FF0000"/>
              </a:solidFill>
            </a:endParaRPr>
          </a:p>
          <a:p>
            <a:pPr>
              <a:buFont typeface="Wingdings" pitchFamily="2" charset="2"/>
              <a:buChar char="Ø"/>
            </a:pPr>
            <a:r>
              <a:rPr lang="es-CO" i="1" dirty="0"/>
              <a:t>“Ahora, Padre, dame junto a </a:t>
            </a:r>
            <a:r>
              <a:rPr lang="es-CO" i="1" dirty="0" smtClean="0"/>
              <a:t>Ti </a:t>
            </a:r>
            <a:r>
              <a:rPr lang="es-CO" i="1" dirty="0"/>
              <a:t>la misma Gloria que tenía a tu lado antes que comenzara el mundo”</a:t>
            </a:r>
            <a:r>
              <a:rPr lang="es-CO" i="1" dirty="0">
                <a:solidFill>
                  <a:srgbClr val="FF0000"/>
                </a:solidFill>
              </a:rPr>
              <a:t> (</a:t>
            </a:r>
            <a:r>
              <a:rPr lang="es-CO" i="1" dirty="0" smtClean="0">
                <a:solidFill>
                  <a:srgbClr val="FF0000"/>
                </a:solidFill>
              </a:rPr>
              <a:t>Jun</a:t>
            </a:r>
            <a:r>
              <a:rPr lang="es-CO" i="1" dirty="0">
                <a:solidFill>
                  <a:srgbClr val="FF0000"/>
                </a:solidFill>
              </a:rPr>
              <a:t>. </a:t>
            </a:r>
            <a:r>
              <a:rPr lang="es-CO" i="1" dirty="0" smtClean="0">
                <a:solidFill>
                  <a:srgbClr val="FF0000"/>
                </a:solidFill>
              </a:rPr>
              <a:t>17: </a:t>
            </a:r>
            <a:r>
              <a:rPr lang="es-CO" i="1" dirty="0">
                <a:solidFill>
                  <a:srgbClr val="FF0000"/>
                </a:solidFill>
              </a:rPr>
              <a:t>5</a:t>
            </a:r>
            <a:r>
              <a:rPr lang="es-CO" i="1" dirty="0" smtClean="0">
                <a:solidFill>
                  <a:srgbClr val="FF0000"/>
                </a:solidFill>
              </a:rPr>
              <a:t>)</a:t>
            </a:r>
            <a:endParaRPr lang="es-CO" i="1" dirty="0" smtClean="0"/>
          </a:p>
          <a:p>
            <a:endParaRPr lang="es-CO" dirty="0"/>
          </a:p>
        </p:txBody>
      </p:sp>
    </p:spTree>
    <p:extLst>
      <p:ext uri="{BB962C8B-B14F-4D97-AF65-F5344CB8AC3E}">
        <p14:creationId xmlns:p14="http://schemas.microsoft.com/office/powerpoint/2010/main" val="378439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5">
              <a:lumMod val="40000"/>
              <a:lumOff val="60000"/>
            </a:schemeClr>
          </a:solidFill>
        </p:spPr>
        <p:txBody>
          <a:bodyPr>
            <a:normAutofit/>
          </a:bodyPr>
          <a:lstStyle/>
          <a:p>
            <a:pPr>
              <a:buFont typeface="Wingdings" pitchFamily="2" charset="2"/>
              <a:buChar char="Ø"/>
            </a:pPr>
            <a:r>
              <a:rPr lang="es-CO" i="1" dirty="0"/>
              <a:t>“Sabemos que el Hijo de Dios ha venido ... para que conozcamos al Verdadero. Nosotros estamos en el Verdadero, en su Hijo Jesucristo: ahí tienen el Dios Verdadero “ </a:t>
            </a:r>
            <a:r>
              <a:rPr lang="es-CO" i="1" dirty="0">
                <a:solidFill>
                  <a:srgbClr val="FF0000"/>
                </a:solidFill>
              </a:rPr>
              <a:t>(1 Jun. 5: 20)</a:t>
            </a:r>
            <a:endParaRPr lang="es-CO" dirty="0">
              <a:solidFill>
                <a:srgbClr val="FF0000"/>
              </a:solidFill>
            </a:endParaRPr>
          </a:p>
          <a:p>
            <a:pPr>
              <a:buFont typeface="Wingdings" pitchFamily="2" charset="2"/>
              <a:buChar char="Ø"/>
            </a:pPr>
            <a:r>
              <a:rPr lang="es-CO" i="1" dirty="0"/>
              <a:t>“En El permanece toda la plenitud de Dios en forma corporal” </a:t>
            </a:r>
            <a:r>
              <a:rPr lang="es-CO" i="1" dirty="0">
                <a:solidFill>
                  <a:srgbClr val="FF0000"/>
                </a:solidFill>
              </a:rPr>
              <a:t>(Col. 2: 9)</a:t>
            </a:r>
            <a:endParaRPr lang="es-CO" dirty="0">
              <a:solidFill>
                <a:srgbClr val="FF0000"/>
              </a:solidFill>
            </a:endParaRPr>
          </a:p>
          <a:p>
            <a:pPr>
              <a:buFont typeface="Wingdings" pitchFamily="2" charset="2"/>
              <a:buChar char="Ø"/>
            </a:pPr>
            <a:r>
              <a:rPr lang="es-CO" i="1" dirty="0"/>
              <a:t>“Cristo ... como Dios, está por encima de todo” </a:t>
            </a:r>
            <a:r>
              <a:rPr lang="es-CO" i="1" dirty="0">
                <a:solidFill>
                  <a:srgbClr val="FF0000"/>
                </a:solidFill>
              </a:rPr>
              <a:t>(Rom. 9: 5)</a:t>
            </a:r>
            <a:endParaRPr lang="es-CO" dirty="0">
              <a:solidFill>
                <a:srgbClr val="FF0000"/>
              </a:solidFill>
            </a:endParaRPr>
          </a:p>
          <a:p>
            <a:pPr>
              <a:buFont typeface="Wingdings" pitchFamily="2" charset="2"/>
              <a:buChar char="Ø"/>
            </a:pPr>
            <a:r>
              <a:rPr lang="es-CO" i="1" dirty="0"/>
              <a:t>“Dios envió a su Hijo, que nació de mujer” </a:t>
            </a:r>
            <a:r>
              <a:rPr lang="es-CO" i="1" dirty="0">
                <a:solidFill>
                  <a:srgbClr val="FF0000"/>
                </a:solidFill>
              </a:rPr>
              <a:t>(Gal. 4: 4</a:t>
            </a:r>
            <a:r>
              <a:rPr lang="es-CO" i="1" dirty="0" smtClean="0">
                <a:solidFill>
                  <a:srgbClr val="FF0000"/>
                </a:solidFill>
              </a:rPr>
              <a:t>)</a:t>
            </a:r>
          </a:p>
        </p:txBody>
      </p:sp>
    </p:spTree>
    <p:extLst>
      <p:ext uri="{BB962C8B-B14F-4D97-AF65-F5344CB8AC3E}">
        <p14:creationId xmlns:p14="http://schemas.microsoft.com/office/powerpoint/2010/main" val="135074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sz="3600" b="1" u="sng" dirty="0" smtClean="0"/>
              <a:t>Pero </a:t>
            </a:r>
            <a:r>
              <a:rPr lang="es-CO" sz="3600" b="1" u="sng" dirty="0"/>
              <a:t>veamos ahora las evidencias de su divinidad, las cuales podemos clasificar en cuatro categorías:</a:t>
            </a:r>
          </a:p>
          <a:p>
            <a:pPr marL="0" indent="0" algn="ctr">
              <a:buNone/>
            </a:pPr>
            <a:endParaRPr lang="es-CO" b="1" dirty="0" smtClean="0"/>
          </a:p>
          <a:p>
            <a:pPr marL="0" indent="0" algn="ctr">
              <a:buNone/>
            </a:pPr>
            <a:r>
              <a:rPr lang="es-CO" sz="4100" b="1" dirty="0" smtClean="0">
                <a:solidFill>
                  <a:srgbClr val="FF0000"/>
                </a:solidFill>
              </a:rPr>
              <a:t>1</a:t>
            </a:r>
            <a:r>
              <a:rPr lang="es-CO" b="1" dirty="0"/>
              <a:t>. </a:t>
            </a:r>
            <a:r>
              <a:rPr lang="es-CO" sz="3600" b="1" dirty="0">
                <a:solidFill>
                  <a:srgbClr val="FF0000"/>
                </a:solidFill>
              </a:rPr>
              <a:t>Las profecías hechas acerca del Mesías prometido y cumplidas por el mismo Jesucristo.</a:t>
            </a:r>
            <a:endParaRPr lang="es-CO" dirty="0">
              <a:solidFill>
                <a:srgbClr val="FF0000"/>
              </a:solidFill>
            </a:endParaRPr>
          </a:p>
          <a:p>
            <a:pPr marL="0" indent="0" algn="ctr">
              <a:buNone/>
            </a:pPr>
            <a:r>
              <a:rPr lang="es-CO" dirty="0"/>
              <a:t>Aquí es curioso hace notar que hay personas importantes, cuya biografía se han escrito después de fallecidas y algunas pocas, mientras están aún vivas. </a:t>
            </a:r>
            <a:r>
              <a:rPr lang="es-CO" i="1" dirty="0"/>
              <a:t>Pero a nadie, sino a Cristo, se le ha escrito su biografía siglos antes de venir a este mundo</a:t>
            </a:r>
            <a:r>
              <a:rPr lang="es-CO" i="1" dirty="0" smtClean="0"/>
              <a:t>.</a:t>
            </a:r>
            <a:endParaRPr lang="es-CO" i="1" dirty="0"/>
          </a:p>
        </p:txBody>
      </p:sp>
    </p:spTree>
    <p:extLst>
      <p:ext uri="{BB962C8B-B14F-4D97-AF65-F5344CB8AC3E}">
        <p14:creationId xmlns:p14="http://schemas.microsoft.com/office/powerpoint/2010/main" val="377316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772816"/>
            <a:ext cx="8640960" cy="4752528"/>
          </a:xfrm>
          <a:solidFill>
            <a:schemeClr val="accent5">
              <a:lumMod val="40000"/>
              <a:lumOff val="60000"/>
            </a:schemeClr>
          </a:solidFill>
        </p:spPr>
        <p:txBody>
          <a:bodyPr>
            <a:normAutofit fontScale="92500" lnSpcReduction="20000"/>
          </a:bodyPr>
          <a:lstStyle/>
          <a:p>
            <a:pPr>
              <a:buFont typeface="Wingdings" pitchFamily="2" charset="2"/>
              <a:buChar char="Ø"/>
            </a:pPr>
            <a:r>
              <a:rPr lang="es-CO" dirty="0" smtClean="0"/>
              <a:t>Su </a:t>
            </a:r>
            <a:r>
              <a:rPr lang="es-CO" dirty="0"/>
              <a:t>nacimiento en Belén </a:t>
            </a:r>
            <a:r>
              <a:rPr lang="es-CO" i="1" dirty="0">
                <a:solidFill>
                  <a:srgbClr val="FF0000"/>
                </a:solidFill>
              </a:rPr>
              <a:t>(Miq. 5, 1-2 = Mt. </a:t>
            </a:r>
            <a:r>
              <a:rPr lang="es-CO" i="1" dirty="0" smtClean="0">
                <a:solidFill>
                  <a:srgbClr val="FF0000"/>
                </a:solidFill>
              </a:rPr>
              <a:t>2: </a:t>
            </a:r>
            <a:r>
              <a:rPr lang="es-CO" i="1" dirty="0">
                <a:solidFill>
                  <a:srgbClr val="FF0000"/>
                </a:solidFill>
              </a:rPr>
              <a:t>1; Lc. </a:t>
            </a:r>
            <a:r>
              <a:rPr lang="es-CO" i="1" dirty="0" smtClean="0">
                <a:solidFill>
                  <a:srgbClr val="FF0000"/>
                </a:solidFill>
              </a:rPr>
              <a:t>3: </a:t>
            </a:r>
            <a:r>
              <a:rPr lang="es-CO" i="1" dirty="0">
                <a:solidFill>
                  <a:srgbClr val="FF0000"/>
                </a:solidFill>
              </a:rPr>
              <a:t>31).</a:t>
            </a:r>
            <a:endParaRPr lang="es-CO" dirty="0">
              <a:solidFill>
                <a:srgbClr val="FF0000"/>
              </a:solidFill>
            </a:endParaRPr>
          </a:p>
          <a:p>
            <a:pPr>
              <a:buFont typeface="Wingdings" pitchFamily="2" charset="2"/>
              <a:buChar char="Ø"/>
            </a:pPr>
            <a:r>
              <a:rPr lang="es-CO" dirty="0"/>
              <a:t>Su nacimiento de una Virgen </a:t>
            </a:r>
            <a:r>
              <a:rPr lang="es-CO" i="1" dirty="0">
                <a:solidFill>
                  <a:srgbClr val="FF0000"/>
                </a:solidFill>
              </a:rPr>
              <a:t>(Is. </a:t>
            </a:r>
            <a:r>
              <a:rPr lang="es-CO" i="1" dirty="0" smtClean="0">
                <a:solidFill>
                  <a:srgbClr val="FF0000"/>
                </a:solidFill>
              </a:rPr>
              <a:t>7: </a:t>
            </a:r>
            <a:r>
              <a:rPr lang="es-CO" i="1" dirty="0">
                <a:solidFill>
                  <a:srgbClr val="FF0000"/>
                </a:solidFill>
              </a:rPr>
              <a:t>14 = Mt. </a:t>
            </a:r>
            <a:r>
              <a:rPr lang="es-CO" i="1" dirty="0" smtClean="0">
                <a:solidFill>
                  <a:srgbClr val="FF0000"/>
                </a:solidFill>
              </a:rPr>
              <a:t>1: </a:t>
            </a:r>
            <a:r>
              <a:rPr lang="es-CO" i="1" dirty="0">
                <a:solidFill>
                  <a:srgbClr val="FF0000"/>
                </a:solidFill>
              </a:rPr>
              <a:t>18).</a:t>
            </a:r>
            <a:endParaRPr lang="es-CO" dirty="0">
              <a:solidFill>
                <a:srgbClr val="FF0000"/>
              </a:solidFill>
            </a:endParaRPr>
          </a:p>
          <a:p>
            <a:pPr>
              <a:buFont typeface="Wingdings" pitchFamily="2" charset="2"/>
              <a:buChar char="Ø"/>
            </a:pPr>
            <a:r>
              <a:rPr lang="es-CO" dirty="0" smtClean="0"/>
              <a:t>Los </a:t>
            </a:r>
            <a:r>
              <a:rPr lang="es-CO" dirty="0"/>
              <a:t>grandes milagros que realizaría </a:t>
            </a:r>
            <a:r>
              <a:rPr lang="es-CO" i="1" dirty="0">
                <a:solidFill>
                  <a:srgbClr val="FF0000"/>
                </a:solidFill>
              </a:rPr>
              <a:t>(Is. </a:t>
            </a:r>
            <a:r>
              <a:rPr lang="es-CO" i="1" dirty="0" smtClean="0">
                <a:solidFill>
                  <a:srgbClr val="FF0000"/>
                </a:solidFill>
              </a:rPr>
              <a:t>35: </a:t>
            </a:r>
            <a:r>
              <a:rPr lang="es-CO" i="1" dirty="0">
                <a:solidFill>
                  <a:srgbClr val="FF0000"/>
                </a:solidFill>
              </a:rPr>
              <a:t>5-6 = Lc. </a:t>
            </a:r>
            <a:r>
              <a:rPr lang="es-CO" i="1" dirty="0" smtClean="0">
                <a:solidFill>
                  <a:srgbClr val="FF0000"/>
                </a:solidFill>
              </a:rPr>
              <a:t>7: </a:t>
            </a:r>
            <a:r>
              <a:rPr lang="es-CO" i="1" dirty="0">
                <a:solidFill>
                  <a:srgbClr val="FF0000"/>
                </a:solidFill>
              </a:rPr>
              <a:t>18, 23).</a:t>
            </a:r>
            <a:endParaRPr lang="es-CO" dirty="0">
              <a:solidFill>
                <a:srgbClr val="FF0000"/>
              </a:solidFill>
            </a:endParaRPr>
          </a:p>
          <a:p>
            <a:pPr>
              <a:buFont typeface="Wingdings" pitchFamily="2" charset="2"/>
              <a:buChar char="Ø"/>
            </a:pPr>
            <a:r>
              <a:rPr lang="es-CO" dirty="0" smtClean="0"/>
              <a:t>El </a:t>
            </a:r>
            <a:r>
              <a:rPr lang="es-CO" dirty="0"/>
              <a:t>rechazo de su propia gente</a:t>
            </a:r>
            <a:r>
              <a:rPr lang="es-CO" i="1" dirty="0"/>
              <a:t> </a:t>
            </a:r>
            <a:r>
              <a:rPr lang="es-CO" i="1" dirty="0">
                <a:solidFill>
                  <a:srgbClr val="FF0000"/>
                </a:solidFill>
              </a:rPr>
              <a:t>(Is. </a:t>
            </a:r>
            <a:r>
              <a:rPr lang="es-CO" i="1" dirty="0" smtClean="0">
                <a:solidFill>
                  <a:srgbClr val="FF0000"/>
                </a:solidFill>
              </a:rPr>
              <a:t>53: </a:t>
            </a:r>
            <a:r>
              <a:rPr lang="es-CO" i="1" dirty="0">
                <a:solidFill>
                  <a:srgbClr val="FF0000"/>
                </a:solidFill>
              </a:rPr>
              <a:t>3 = </a:t>
            </a:r>
            <a:r>
              <a:rPr lang="es-CO" i="1" dirty="0" smtClean="0">
                <a:solidFill>
                  <a:srgbClr val="FF0000"/>
                </a:solidFill>
              </a:rPr>
              <a:t>Jun</a:t>
            </a:r>
            <a:r>
              <a:rPr lang="es-CO" i="1" dirty="0">
                <a:solidFill>
                  <a:srgbClr val="FF0000"/>
                </a:solidFill>
              </a:rPr>
              <a:t>. </a:t>
            </a:r>
            <a:r>
              <a:rPr lang="es-CO" i="1" dirty="0" smtClean="0">
                <a:solidFill>
                  <a:srgbClr val="FF0000"/>
                </a:solidFill>
              </a:rPr>
              <a:t>1:11</a:t>
            </a:r>
            <a:r>
              <a:rPr lang="es-CO" i="1" dirty="0">
                <a:solidFill>
                  <a:srgbClr val="FF0000"/>
                </a:solidFill>
              </a:rPr>
              <a:t>).</a:t>
            </a:r>
            <a:endParaRPr lang="es-CO" dirty="0">
              <a:solidFill>
                <a:srgbClr val="FF0000"/>
              </a:solidFill>
            </a:endParaRPr>
          </a:p>
          <a:p>
            <a:pPr>
              <a:buFont typeface="Wingdings" pitchFamily="2" charset="2"/>
              <a:buChar char="Ø"/>
            </a:pPr>
            <a:r>
              <a:rPr lang="es-CO" dirty="0" smtClean="0"/>
              <a:t> </a:t>
            </a:r>
            <a:r>
              <a:rPr lang="es-CO" dirty="0"/>
              <a:t>La traición de uno de sus amigos y el precio pagado por El </a:t>
            </a:r>
            <a:r>
              <a:rPr lang="es-CO" i="1" dirty="0">
                <a:solidFill>
                  <a:srgbClr val="FF0000"/>
                </a:solidFill>
              </a:rPr>
              <a:t>(Sal </a:t>
            </a:r>
            <a:r>
              <a:rPr lang="es-CO" i="1" dirty="0" smtClean="0">
                <a:solidFill>
                  <a:srgbClr val="FF0000"/>
                </a:solidFill>
              </a:rPr>
              <a:t>41: </a:t>
            </a:r>
            <a:r>
              <a:rPr lang="es-CO" i="1" dirty="0">
                <a:solidFill>
                  <a:srgbClr val="FF0000"/>
                </a:solidFill>
              </a:rPr>
              <a:t>10 ; Zac. </a:t>
            </a:r>
            <a:r>
              <a:rPr lang="es-CO" i="1" dirty="0" smtClean="0">
                <a:solidFill>
                  <a:srgbClr val="FF0000"/>
                </a:solidFill>
              </a:rPr>
              <a:t>11: </a:t>
            </a:r>
            <a:r>
              <a:rPr lang="es-CO" i="1" dirty="0">
                <a:solidFill>
                  <a:srgbClr val="FF0000"/>
                </a:solidFill>
              </a:rPr>
              <a:t>12-13 = Mt. </a:t>
            </a:r>
            <a:r>
              <a:rPr lang="es-CO" i="1" dirty="0" smtClean="0">
                <a:solidFill>
                  <a:srgbClr val="FF0000"/>
                </a:solidFill>
              </a:rPr>
              <a:t>26: </a:t>
            </a:r>
            <a:r>
              <a:rPr lang="es-CO" i="1" dirty="0">
                <a:solidFill>
                  <a:srgbClr val="FF0000"/>
                </a:solidFill>
              </a:rPr>
              <a:t>14-15).</a:t>
            </a:r>
            <a:endParaRPr lang="es-CO" dirty="0">
              <a:solidFill>
                <a:srgbClr val="FF0000"/>
              </a:solidFill>
            </a:endParaRPr>
          </a:p>
          <a:p>
            <a:pPr>
              <a:buFont typeface="Wingdings" pitchFamily="2" charset="2"/>
              <a:buChar char="Ø"/>
            </a:pPr>
            <a:r>
              <a:rPr lang="es-CO" dirty="0" smtClean="0"/>
              <a:t>Los </a:t>
            </a:r>
            <a:r>
              <a:rPr lang="es-CO" dirty="0"/>
              <a:t>eventos de su pasión y muerte </a:t>
            </a:r>
            <a:r>
              <a:rPr lang="es-CO" i="1" dirty="0"/>
              <a:t/>
            </a:r>
            <a:br>
              <a:rPr lang="es-CO" i="1" dirty="0"/>
            </a:br>
            <a:r>
              <a:rPr lang="es-CO" i="1" dirty="0">
                <a:solidFill>
                  <a:srgbClr val="FF0000"/>
                </a:solidFill>
              </a:rPr>
              <a:t>(Is. </a:t>
            </a:r>
            <a:r>
              <a:rPr lang="es-CO" i="1" dirty="0" smtClean="0">
                <a:solidFill>
                  <a:srgbClr val="FF0000"/>
                </a:solidFill>
              </a:rPr>
              <a:t>53: </a:t>
            </a:r>
            <a:r>
              <a:rPr lang="es-CO" i="1" dirty="0">
                <a:solidFill>
                  <a:srgbClr val="FF0000"/>
                </a:solidFill>
              </a:rPr>
              <a:t>Is. </a:t>
            </a:r>
            <a:r>
              <a:rPr lang="es-CO" i="1" dirty="0" smtClean="0">
                <a:solidFill>
                  <a:srgbClr val="FF0000"/>
                </a:solidFill>
              </a:rPr>
              <a:t>50: </a:t>
            </a:r>
            <a:r>
              <a:rPr lang="es-CO" i="1" dirty="0">
                <a:solidFill>
                  <a:srgbClr val="FF0000"/>
                </a:solidFill>
              </a:rPr>
              <a:t>6; Sal. </a:t>
            </a:r>
            <a:r>
              <a:rPr lang="es-CO" i="1" dirty="0" smtClean="0">
                <a:solidFill>
                  <a:srgbClr val="FF0000"/>
                </a:solidFill>
              </a:rPr>
              <a:t>22: </a:t>
            </a:r>
            <a:r>
              <a:rPr lang="es-CO" i="1" dirty="0">
                <a:solidFill>
                  <a:srgbClr val="FF0000"/>
                </a:solidFill>
              </a:rPr>
              <a:t>17-19 = </a:t>
            </a:r>
            <a:r>
              <a:rPr lang="es-CO" i="1" dirty="0" smtClean="0">
                <a:solidFill>
                  <a:srgbClr val="FF0000"/>
                </a:solidFill>
              </a:rPr>
              <a:t>Jun</a:t>
            </a:r>
            <a:r>
              <a:rPr lang="es-CO" i="1" dirty="0">
                <a:solidFill>
                  <a:srgbClr val="FF0000"/>
                </a:solidFill>
              </a:rPr>
              <a:t>. </a:t>
            </a:r>
            <a:r>
              <a:rPr lang="es-CO" i="1" dirty="0" smtClean="0">
                <a:solidFill>
                  <a:srgbClr val="FF0000"/>
                </a:solidFill>
              </a:rPr>
              <a:t>19: </a:t>
            </a:r>
            <a:r>
              <a:rPr lang="es-CO" i="1" dirty="0">
                <a:solidFill>
                  <a:srgbClr val="FF0000"/>
                </a:solidFill>
              </a:rPr>
              <a:t>21-23; Mc. </a:t>
            </a:r>
            <a:r>
              <a:rPr lang="es-CO" i="1" dirty="0" smtClean="0">
                <a:solidFill>
                  <a:srgbClr val="FF0000"/>
                </a:solidFill>
              </a:rPr>
              <a:t>15: </a:t>
            </a:r>
            <a:r>
              <a:rPr lang="es-CO" i="1" dirty="0">
                <a:solidFill>
                  <a:srgbClr val="FF0000"/>
                </a:solidFill>
              </a:rPr>
              <a:t>24; Mt. 27</a:t>
            </a:r>
            <a:r>
              <a:rPr lang="es-CO" i="1" dirty="0" smtClean="0">
                <a:solidFill>
                  <a:srgbClr val="FF0000"/>
                </a:solidFill>
              </a:rPr>
              <a:t>).</a:t>
            </a:r>
            <a:endParaRPr lang="es-CO" dirty="0">
              <a:solidFill>
                <a:srgbClr val="FF0000"/>
              </a:solidFill>
            </a:endParaRPr>
          </a:p>
        </p:txBody>
      </p:sp>
      <p:sp>
        <p:nvSpPr>
          <p:cNvPr id="4" name="3 Rectángulo"/>
          <p:cNvSpPr/>
          <p:nvPr/>
        </p:nvSpPr>
        <p:spPr>
          <a:xfrm>
            <a:off x="251520" y="476672"/>
            <a:ext cx="8568952" cy="1077218"/>
          </a:xfrm>
          <a:prstGeom prst="rect">
            <a:avLst/>
          </a:prstGeom>
        </p:spPr>
        <p:txBody>
          <a:bodyPr wrap="square">
            <a:spAutoFit/>
          </a:bodyPr>
          <a:lstStyle/>
          <a:p>
            <a:pPr algn="ctr"/>
            <a:r>
              <a:rPr lang="es-CO" sz="3200" b="1" i="1" dirty="0">
                <a:solidFill>
                  <a:srgbClr val="FF0000"/>
                </a:solidFill>
              </a:rPr>
              <a:t>He aquí algunas de estas profecías hechas sobre Cristo y cumplidas por El:</a:t>
            </a:r>
          </a:p>
        </p:txBody>
      </p:sp>
    </p:spTree>
    <p:extLst>
      <p:ext uri="{BB962C8B-B14F-4D97-AF65-F5344CB8AC3E}">
        <p14:creationId xmlns:p14="http://schemas.microsoft.com/office/powerpoint/2010/main" val="67445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412776"/>
            <a:ext cx="8640960" cy="5184576"/>
          </a:xfrm>
          <a:solidFill>
            <a:schemeClr val="accent5">
              <a:lumMod val="40000"/>
              <a:lumOff val="60000"/>
            </a:schemeClr>
          </a:solidFill>
        </p:spPr>
        <p:txBody>
          <a:bodyPr>
            <a:noAutofit/>
          </a:bodyPr>
          <a:lstStyle/>
          <a:p>
            <a:pPr>
              <a:buFont typeface="Wingdings" pitchFamily="2" charset="2"/>
              <a:buChar char="Ø"/>
            </a:pPr>
            <a:r>
              <a:rPr lang="es-CO" sz="3600" dirty="0" smtClean="0"/>
              <a:t>Jesús </a:t>
            </a:r>
            <a:r>
              <a:rPr lang="es-CO" sz="3600" dirty="0"/>
              <a:t>predijo que sería entregado a los jefes de los sacerdotes y a los maestros de la </a:t>
            </a:r>
            <a:r>
              <a:rPr lang="es-CO" sz="3600" dirty="0" smtClean="0"/>
              <a:t>Ley </a:t>
            </a:r>
            <a:r>
              <a:rPr lang="es-CO" sz="3600" i="1" dirty="0" smtClean="0">
                <a:solidFill>
                  <a:srgbClr val="FF0000"/>
                </a:solidFill>
              </a:rPr>
              <a:t>(</a:t>
            </a:r>
            <a:r>
              <a:rPr lang="es-CO" sz="3600" i="1" dirty="0">
                <a:solidFill>
                  <a:srgbClr val="FF0000"/>
                </a:solidFill>
              </a:rPr>
              <a:t>Mt. 20, 18 = Mt. 26, 57; Mc. 10, 64).</a:t>
            </a:r>
            <a:endParaRPr lang="es-CO" sz="3600" dirty="0">
              <a:solidFill>
                <a:srgbClr val="FF0000"/>
              </a:solidFill>
            </a:endParaRPr>
          </a:p>
          <a:p>
            <a:pPr>
              <a:buFont typeface="Wingdings" pitchFamily="2" charset="2"/>
              <a:buChar char="Ø"/>
            </a:pPr>
            <a:r>
              <a:rPr lang="es-CO" sz="3600" dirty="0"/>
              <a:t>Que éstos lo entregarían a los gentiles, los cuales se burlarían de El, lo azotarían y lo crucificarían </a:t>
            </a:r>
            <a:r>
              <a:rPr lang="es-CO" sz="3600" i="1" dirty="0">
                <a:solidFill>
                  <a:srgbClr val="FF0000"/>
                </a:solidFill>
              </a:rPr>
              <a:t>(Mt. 20, 19 = Mt. 27, 26: 29, 30; Lc. 23, 33)</a:t>
            </a:r>
            <a:r>
              <a:rPr lang="es-CO" sz="3600" i="1" dirty="0"/>
              <a:t>.</a:t>
            </a:r>
            <a:endParaRPr lang="es-CO" sz="3600" dirty="0"/>
          </a:p>
          <a:p>
            <a:pPr>
              <a:buFont typeface="Wingdings" pitchFamily="2" charset="2"/>
              <a:buChar char="Ø"/>
            </a:pPr>
            <a:r>
              <a:rPr lang="es-CO" sz="3600" dirty="0" smtClean="0"/>
              <a:t>Anunció </a:t>
            </a:r>
            <a:r>
              <a:rPr lang="es-CO" sz="3600" dirty="0"/>
              <a:t>que Judas lo traicionaría </a:t>
            </a:r>
            <a:r>
              <a:rPr lang="es-CO" sz="3600" i="1" dirty="0">
                <a:solidFill>
                  <a:srgbClr val="FF0000"/>
                </a:solidFill>
              </a:rPr>
              <a:t>(</a:t>
            </a:r>
            <a:r>
              <a:rPr lang="es-CO" sz="3600" i="1" dirty="0" smtClean="0">
                <a:solidFill>
                  <a:srgbClr val="FF0000"/>
                </a:solidFill>
              </a:rPr>
              <a:t>Jun</a:t>
            </a:r>
            <a:r>
              <a:rPr lang="es-CO" sz="3600" i="1" dirty="0">
                <a:solidFill>
                  <a:srgbClr val="FF0000"/>
                </a:solidFill>
              </a:rPr>
              <a:t>. 13, 21-26 = Lc. 22, 3-4</a:t>
            </a:r>
            <a:r>
              <a:rPr lang="es-CO" sz="3600" i="1" dirty="0" smtClean="0">
                <a:solidFill>
                  <a:srgbClr val="FF0000"/>
                </a:solidFill>
              </a:rPr>
              <a:t>).</a:t>
            </a:r>
            <a:endParaRPr lang="es-CO" sz="3600" dirty="0">
              <a:solidFill>
                <a:srgbClr val="FF0000"/>
              </a:solidFill>
            </a:endParaRPr>
          </a:p>
        </p:txBody>
      </p:sp>
      <p:sp>
        <p:nvSpPr>
          <p:cNvPr id="4" name="3 Rectángulo"/>
          <p:cNvSpPr/>
          <p:nvPr/>
        </p:nvSpPr>
        <p:spPr>
          <a:xfrm>
            <a:off x="467544" y="260648"/>
            <a:ext cx="8424936" cy="923330"/>
          </a:xfrm>
          <a:prstGeom prst="rect">
            <a:avLst/>
          </a:prstGeom>
        </p:spPr>
        <p:txBody>
          <a:bodyPr wrap="square">
            <a:spAutoFit/>
          </a:bodyPr>
          <a:lstStyle/>
          <a:p>
            <a:r>
              <a:rPr lang="es-CO" sz="5400" b="1" dirty="0">
                <a:solidFill>
                  <a:srgbClr val="FF0000"/>
                </a:solidFill>
              </a:rPr>
              <a:t>2</a:t>
            </a:r>
            <a:r>
              <a:rPr lang="es-CO" sz="4000" b="1" dirty="0"/>
              <a:t>. </a:t>
            </a:r>
            <a:r>
              <a:rPr lang="es-CO" sz="4000" b="1" dirty="0">
                <a:solidFill>
                  <a:srgbClr val="FF0000"/>
                </a:solidFill>
              </a:rPr>
              <a:t>Profecías hechas por Cristo</a:t>
            </a:r>
            <a:r>
              <a:rPr lang="es-CO" sz="4000" dirty="0">
                <a:solidFill>
                  <a:srgbClr val="FF0000"/>
                </a:solidFill>
              </a:rPr>
              <a:t>:</a:t>
            </a:r>
          </a:p>
        </p:txBody>
      </p:sp>
    </p:spTree>
    <p:extLst>
      <p:ext uri="{BB962C8B-B14F-4D97-AF65-F5344CB8AC3E}">
        <p14:creationId xmlns:p14="http://schemas.microsoft.com/office/powerpoint/2010/main" val="255862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048672"/>
          </a:xfrm>
          <a:solidFill>
            <a:schemeClr val="accent5">
              <a:lumMod val="40000"/>
              <a:lumOff val="60000"/>
            </a:schemeClr>
          </a:solidFill>
        </p:spPr>
        <p:txBody>
          <a:bodyPr>
            <a:normAutofit/>
          </a:bodyPr>
          <a:lstStyle/>
          <a:p>
            <a:pPr>
              <a:buFont typeface="Wingdings" pitchFamily="2" charset="2"/>
              <a:buChar char="Ø"/>
            </a:pPr>
            <a:r>
              <a:rPr lang="es-CO" sz="3600" dirty="0"/>
              <a:t>Predijo la triple negación de Pedro </a:t>
            </a:r>
            <a:r>
              <a:rPr lang="es-CO" sz="3600" i="1" dirty="0">
                <a:solidFill>
                  <a:srgbClr val="FF0000"/>
                </a:solidFill>
              </a:rPr>
              <a:t>(Mt. </a:t>
            </a:r>
            <a:r>
              <a:rPr lang="es-CO" sz="3600" i="1" dirty="0" smtClean="0">
                <a:solidFill>
                  <a:srgbClr val="FF0000"/>
                </a:solidFill>
              </a:rPr>
              <a:t>26: </a:t>
            </a:r>
            <a:r>
              <a:rPr lang="es-CO" sz="3600" i="1" dirty="0">
                <a:solidFill>
                  <a:srgbClr val="FF0000"/>
                </a:solidFill>
              </a:rPr>
              <a:t>34 = Mt. </a:t>
            </a:r>
            <a:r>
              <a:rPr lang="es-CO" sz="3600" i="1" dirty="0" smtClean="0">
                <a:solidFill>
                  <a:srgbClr val="FF0000"/>
                </a:solidFill>
              </a:rPr>
              <a:t>26: </a:t>
            </a:r>
            <a:r>
              <a:rPr lang="es-CO" sz="3600" i="1" dirty="0">
                <a:solidFill>
                  <a:srgbClr val="FF0000"/>
                </a:solidFill>
              </a:rPr>
              <a:t>69-75).</a:t>
            </a:r>
            <a:endParaRPr lang="es-CO" sz="3600" dirty="0">
              <a:solidFill>
                <a:srgbClr val="FF0000"/>
              </a:solidFill>
            </a:endParaRPr>
          </a:p>
          <a:p>
            <a:pPr>
              <a:buFont typeface="Wingdings" pitchFamily="2" charset="2"/>
              <a:buChar char="Ø"/>
            </a:pPr>
            <a:r>
              <a:rPr lang="es-CO" sz="3600" dirty="0"/>
              <a:t>Adicionalmente predijo la destrucción de Jerusalén y del Templo por parte de los </a:t>
            </a:r>
            <a:r>
              <a:rPr lang="es-CO" sz="3600" dirty="0" smtClean="0"/>
              <a:t>gentiles </a:t>
            </a:r>
            <a:r>
              <a:rPr lang="es-CO" sz="3600" i="1" dirty="0" smtClean="0">
                <a:solidFill>
                  <a:srgbClr val="FF0000"/>
                </a:solidFill>
              </a:rPr>
              <a:t>(</a:t>
            </a:r>
            <a:r>
              <a:rPr lang="es-CO" sz="3600" i="1" dirty="0">
                <a:solidFill>
                  <a:srgbClr val="FF0000"/>
                </a:solidFill>
              </a:rPr>
              <a:t>Lc. </a:t>
            </a:r>
            <a:r>
              <a:rPr lang="es-CO" sz="3600" i="1" dirty="0" smtClean="0">
                <a:solidFill>
                  <a:srgbClr val="FF0000"/>
                </a:solidFill>
              </a:rPr>
              <a:t>21: </a:t>
            </a:r>
            <a:r>
              <a:rPr lang="es-CO" sz="3600" i="1" dirty="0">
                <a:solidFill>
                  <a:srgbClr val="FF0000"/>
                </a:solidFill>
              </a:rPr>
              <a:t>24; Mc. </a:t>
            </a:r>
            <a:r>
              <a:rPr lang="es-CO" sz="3600" i="1" dirty="0" smtClean="0">
                <a:solidFill>
                  <a:srgbClr val="FF0000"/>
                </a:solidFill>
              </a:rPr>
              <a:t>13: </a:t>
            </a:r>
            <a:r>
              <a:rPr lang="es-CO" sz="3600" i="1" dirty="0">
                <a:solidFill>
                  <a:srgbClr val="FF0000"/>
                </a:solidFill>
              </a:rPr>
              <a:t>2).</a:t>
            </a:r>
            <a:endParaRPr lang="es-CO" sz="3600" dirty="0">
              <a:solidFill>
                <a:srgbClr val="FF0000"/>
              </a:solidFill>
            </a:endParaRPr>
          </a:p>
          <a:p>
            <a:pPr>
              <a:buFont typeface="Wingdings" pitchFamily="2" charset="2"/>
              <a:buChar char="Ø"/>
            </a:pPr>
            <a:r>
              <a:rPr lang="es-CO" sz="3600" i="1" dirty="0">
                <a:latin typeface="Agency FB" pitchFamily="34" charset="0"/>
              </a:rPr>
              <a:t>Esto sucedió, según testimonios históricos, cuarenta años después (70 </a:t>
            </a:r>
            <a:r>
              <a:rPr lang="es-CO" sz="3600" i="1" dirty="0" smtClean="0">
                <a:latin typeface="Agency FB" pitchFamily="34" charset="0"/>
              </a:rPr>
              <a:t>d.C) </a:t>
            </a:r>
            <a:r>
              <a:rPr lang="es-CO" sz="3600" i="1" dirty="0">
                <a:latin typeface="Agency FB" pitchFamily="34" charset="0"/>
              </a:rPr>
              <a:t>y la ciudad y el Templo de Jerusalén fueron destruidos de tal forma por los Romanos (gentiles), que resultaba irreconocible el lugar.</a:t>
            </a:r>
          </a:p>
        </p:txBody>
      </p:sp>
    </p:spTree>
    <p:extLst>
      <p:ext uri="{BB962C8B-B14F-4D97-AF65-F5344CB8AC3E}">
        <p14:creationId xmlns:p14="http://schemas.microsoft.com/office/powerpoint/2010/main" val="297723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412776"/>
            <a:ext cx="5760640" cy="5256584"/>
          </a:xfrm>
        </p:spPr>
        <p:txBody>
          <a:bodyPr>
            <a:normAutofit fontScale="92500" lnSpcReduction="10000"/>
          </a:bodyPr>
          <a:lstStyle/>
          <a:p>
            <a:pPr algn="ctr">
              <a:buFont typeface="Wingdings" pitchFamily="2" charset="2"/>
              <a:buChar char="Ø"/>
            </a:pPr>
            <a:r>
              <a:rPr lang="es-CO" dirty="0" smtClean="0"/>
              <a:t>Fueron </a:t>
            </a:r>
            <a:r>
              <a:rPr lang="es-CO" dirty="0"/>
              <a:t>muchísimos y muy diversos. Tal vez los más impresionantes hayan sido el de </a:t>
            </a:r>
            <a:r>
              <a:rPr lang="es-CO" u="sng" dirty="0"/>
              <a:t>la multiplicación de los panes y los peces</a:t>
            </a:r>
            <a:r>
              <a:rPr lang="es-CO" dirty="0"/>
              <a:t>, cuando de cinco panes y dos peces alimentó a una multitud de aproximadamente quince mil personas (cinco mil hombres sin contar mujeres y niños); </a:t>
            </a:r>
            <a:r>
              <a:rPr lang="es-CO" u="sng" dirty="0"/>
              <a:t>la revivificación de Lázaro</a:t>
            </a:r>
            <a:r>
              <a:rPr lang="es-CO" dirty="0"/>
              <a:t> y otros muertos, </a:t>
            </a:r>
            <a:r>
              <a:rPr lang="es-CO" u="sng" dirty="0"/>
              <a:t>y su propia Resurrección.</a:t>
            </a:r>
            <a:endParaRPr lang="es-CO" dirty="0"/>
          </a:p>
          <a:p>
            <a:endParaRPr lang="es-CO" dirty="0"/>
          </a:p>
        </p:txBody>
      </p:sp>
      <p:sp>
        <p:nvSpPr>
          <p:cNvPr id="4" name="3 Rectángulo"/>
          <p:cNvSpPr/>
          <p:nvPr/>
        </p:nvSpPr>
        <p:spPr>
          <a:xfrm>
            <a:off x="611560" y="188640"/>
            <a:ext cx="5760640" cy="707886"/>
          </a:xfrm>
          <a:prstGeom prst="rect">
            <a:avLst/>
          </a:prstGeom>
        </p:spPr>
        <p:txBody>
          <a:bodyPr wrap="square">
            <a:spAutoFit/>
          </a:bodyPr>
          <a:lstStyle/>
          <a:p>
            <a:r>
              <a:rPr lang="es-CO" sz="4000" b="1" dirty="0">
                <a:solidFill>
                  <a:srgbClr val="FF0000"/>
                </a:solidFill>
              </a:rPr>
              <a:t>3</a:t>
            </a:r>
            <a:r>
              <a:rPr lang="es-CO" sz="3200" b="1" dirty="0">
                <a:solidFill>
                  <a:srgbClr val="FF0000"/>
                </a:solidFill>
              </a:rPr>
              <a:t>. Los milagros de Jesús:</a:t>
            </a:r>
            <a:endParaRPr lang="es-CO" sz="3200" dirty="0">
              <a:solidFill>
                <a:srgbClr val="FF0000"/>
              </a:solidFill>
            </a:endParaRPr>
          </a:p>
        </p:txBody>
      </p:sp>
      <p:sp>
        <p:nvSpPr>
          <p:cNvPr id="5" name="AutoShape 2" descr="data:image/jpeg;base64,/9j/4AAQSkZJRgABAQAAAQABAAD/2wCEAAkGBhQSERUUExQWFRUWGBoYFxgYFxodGBseIBwXGBwaHBgcHCYgGBkjHhscIS8iIycqLSwsGCAxNTAqNSYrLCkBCQoKDgwOGg8PGiokHyQsLCwsLCosLCwsLCwsLCwsLCwsLCwsLCwsLCwsLCwsLCwsLCwpLCwsLCwsLCwsLCwsLP/AABEIAMIBAwMBIgACEQEDEQH/xAAcAAACAgMBAQAAAAAAAAAAAAAFBgQHAAIDAQj/xABJEAACAQIEAwYDBgMFBQUJAAABAhEAAwQSITEFBkETIlFhcYEykaEHFCNCUrFywfAzYoLR4SSSorLxFRZzwtIlNDVDU2ODs8P/xAAZAQADAQEBAAAAAAAAAAAAAAACAwQBAAX/xAAxEQACAQQBAwMCBAUFAAAAAAAAAQIDERIhMQRBURMiYXGBkaHB8BQyM1KxFUJi0eH/2gAMAwEAAhEDEQA/AEJSfCvRZJ8q9VAfzR86nYe2kbT50blYEgjCec1tZt+R+VTb5jRRpXG3aPlXXOI7YeTGg9tfoK2Thp2Ck+x/nRC1cjcn5Cu68QI3Xescn2OBX/ZJ8PrWw4QfCiVzionvCPQV1bHLHdV2PmIH7mhyl4NA7cKb9P7Vp/2ST0+VEvvDE/DA+gqfhrTN41jm0cAk4M4/610HDbniPnTZheD5/wDWanpymp3aPTSluslybYSsLg2nULHqf5UWtcHVhvr4hjTPY5TUbEn3ru3AQN6U68W9M6wvYblo9GMeE1MPLF0apqeo0ijFnBZdjRTCqw3ik1KzXAQqrgL6DvWmjxGo9/A0L4pyzbvyRNq54gaH+Jf5j61ZqNXO5ZRtGQH1ApEerafBzR8/cV4Jcw75bg9CDKnzBrfD4Ukb/vV/jgtojRV9CoI+RrQ8AtERcs2z6KI9tNKf/qMe6BxKKsYG4ZBBjxH9aV0v8FusQAjmB+kmae+bcPcw+KtW8DaCjKLrsdQSzFQJJ+EQdBQPivH+KI4abmVNFC6rA8Y3Pmf5VVCvmk13+RipO1wGvDriCSjIfMEf9K52nIJnXX+iKtHhvPa3LVl7ij8RTPjmBynWYYT03EgnehfNPDsNi7b3sOAl22JdAIDqN2A/K69R4CthXvLGSsdKk0roru7KajY/1oaI4HHMgAJKxGvTxG9DrtqAevj+1ZaxRnTX2/oVSJGjC8WJ3IPnMA++xqU3FkBhjBH9RA3pee6SI2H9dK3TDELm8I1B8frRqUlyC0mGbnMY2CsQPHQfLevP+8Z/QJ82/wBKGWrzRpBnx611xGGUkRIOh1EDUbRvvInrptW5vyZid7nMl0ao4tk6DJv8zsKi2+Yb8z210sTGtx9D5wal8L4cGJJGw/TNSByqrkkXBB11BDD/ABDpSpVfJ2KJa8y3wIN1getZWWuB3VAHaqfMqSfn1rKV6nybhHwJlm8w+JR8RWNJkCTpvRezaAtq7d0MQBMidoge++sxRS/ZRcyrbY2codG0lDEESR3xOhMbLMeGmK7B3tI6Ek5hBcgW5YuDbURA121mNKxyTKMGD8RaXPClgp7yk9VOxgEg7RodwRpFd3wotsysT3TBI2gmFMeBqBzGETsbNstkAz5iO9lYaCd2AOY6QDMhQZktwFka3aF4sQ4No6IRl0gySCGECPT58/rozH42RTfSe6QYHjH8q5X2u6TZkHyG3rRa2tmyiRmYPszAKDqwILHSRA0372sRXfAcTQFg5QZNmKtJk+EwFESZI33GgK8t6QWDInD+XVb4lYeGs/SjFngYXYaelTbPEEZg3wJqJbRcw1ggHujpv1Bqdgr34YLMGY9RtqekdNRr1pE5ytc1QSBacPg6qCPNRROzwtf0QfaonHuZrGDA7Z++wlEXViPE/pXpJ67TSyPtegn8NI6ASW9zt9KVapNXijfaiwEsQNFqNdBGpEe1JVr7W7rOma1bs2SfiIZ2I9AygewO9PPD+NWcRCq2YkDUek6f5UqUKlPckct8Hfh6ZhMj+f8A0rzE4C4NQcwrqvDwrQdQeo0K+BIoZax5vXCElkw7yAD33YKZA1jyE+FBBOUrwM13ObXdTqZHSpWHxHiSan3QlxfxYVidsyyhI0Uwd9J+dDr+HRGVQ4YtEAanXUbeIpikp6a2ZZhGxiRGun9etd0vKTqJpVuWGxRdLd3IqQogTmc96Cp0KgAiPOmSxjgrOrQERgisdj0Gu28j1FBV6aUY5pHKz0ELeEE5gSPI1LtyNKhJilYAzHlqN9Ijx1qZYYa6g6xvt5eVebOE+6C1cQuaMchxNyTlNsqjBtIAEhtfymZB2NRLONRlJV1fKNcpB9jB0mpHMvDbb4q+7rIfLb8gq7+jE/saB8I4H2cZmXKubL3RmgnYvuRHTavUppYL6I9WmpYpWEtOPPYvuUEIWJNtpAB9NwfOnVcWXuYfE25IYKLoIkBtQVJ6qyyATIOUrOmgH7QOzJtlNXGmnXwFSOSMYWtXF7wKRmQbMJDBgJ0cMo2386vlaUFOx57TjUcGx3xX2a4V5yF0noGzD5Glfi/IN6wfwQLyf3Yzj1QmZ9Jq0MVbtvrOUmIIOh8I8zQziUW0B1ud6DAkiASdRqp2+dQ0epqqVrt/DRM4oqq1w/EHayZB6rA9DNTsNwi9J7oBYRqdNwYMGCNNjVm2XS4zW2UnKFIzDcEDZo6HSutrhlmZGno0fSfKqJ9c1qSBwK3scqX2OipB1iRHt1FN1rl+68M0M0AGQDoBE+ZpkGDtgaZ58Aw/zqGcBdLrlJXW7J00zA5CSDqQT++tI/inU72+oSQKXllwCIYT4bVvY5aYRqJ6zp/Ro9cwN86C4o88pneY32I09hXHEO9o2la67FmI2TosyRqSND5yw8qV603pSTfxc2yBw4Uf0GvKk3uZkRipOo0Ok/sK8rc63g7EqrmrjTWsa4RBmSBLaqZE/Bs3xTr1qdyxxRcbfW3irVvKsBYFyR4a5o/beo/GL1u3xYsRK3FtlfLMqwdemn1qwuWcZbdypW0XXbRQ58fWr6lbCK12HQpOScr8CJz9yw9pkuW8zWWbIjHSCQWyx0JM6xrFFOX8DdyG0AuXJIDMAGYESqLvnJMSfCOtO3MzWuybOuYOCNBIDKrMhkTlYbA1VN7jCpcRTKmQzZJnTT9XvRU5qpBMFpqT2HOYMer3bQyuWP8AaWw+UqxABLAgLrGvzIkzUbF4pmtrkZLdtwLNwymfRmdRmMwjRMHWE0EEUF5k4ggvvlHezZtzDFjKnUyBG4/61Is8QN+yA3wkDu+EMDHsVBHh06yVnLdjVZauNHaxlNsKB3rbuBKqrLH4giGIMQPUflEx7OG7O41u6DuHzoNQqiS4A0MyYOkBiNzTLyzeFzCFCFBZWAJ8G0E6d4a9dQBPUUo8cxzi1euXWIKI4jXukhkUDw7xiK2UcYpdwYTyk/BWXGuKNiL9y6xY5mMZjJC7KJ6wsCoNa0V5fvKLmW4s23VgT1UwwVh5gnSqf5UTLbLB5GwOFxtpUxVhWuKAodcytA2zEHeP2FNXGeA2sEqPh1KocyOMxBEgsrKfGQVI6hvKkDhd7EYYqbaGQuYlg4BGwgAGRO7GBOk0z8Z5gvYnD2VKLF0FrsKwyXEbZZJggEaHcOCNjXmSjJz50z0bRS+VydcVxYs2btLosJcyqWKT0khhoQCDGY7a15d5iRb2S06giCWyKGuaAqTGjDL12OhJrbljgIuMFuWW7K6YcOGgCNWWfhbYyOpPSaG4PldRdNu+QQHayGPgWC94zoNBHhmNPwsr30Kum7WDmMsAuA7yzJ2ksAiuVEpnSQQSO7oN48dIXGeFuQ961lVkW0yL2vdnRSgkjQgNAbWVAB1o1xXgKXLKKr5HtPC3HXRQp/sXOymYKk6H3qNxXBdlcsw39pmW9bI7ptiGBIOoYFoBExEg6Uv1IraDUHLXcG8s3rjMGyGBci43i+YahfyIQdCd9BRu9izczYW2SbgzXUPdMnOWy5TtEiJ6nzrXh3AvuZxAaSjK5QjXuidWPRtV+QNRuXeE9pc+8O8NmJYzBk94ZtZhtYPjTqlTCH1J0lKTfgA8b5r7PFRnuFCwuMB3SpgKUywQzDKCOgnxo9wjjZe+gYEKZ1+IAFVAOpzSTJPy2qLx3kC/cv3nUWjbuXC6gnUAwTqdN5Me9E+XMG63QTbzqsgkEA6TEbRJGh/agVSk+XbybeVnYA82YDEJj7j24ukKncEDulAO9qCXOpmDMjwioVvjNp7IbNGkQT3h0g+dAOK47ErjLty+rpcclpYENlmQB/dA0EeFBOK3LlpsroyFhmhhlOuxg6ifOu9HNlMOp9OIRwmI7TGjJb7TRoUtA+Ej4jtUfg+PNrE5WUqC2U5fjQ6gFT+pT02IkddDnInDAoN06swgeQ3PzilvilplvuY3YmmRcXJx+BdSMlBTfdlr4PG3MRh2vXG71ubdzJI+FgAxQsDBEiJ0PpWuLxr2cEbsMXHckZlUBiSrzu0xBM1C5T4fihaLXrZKXUZUuKQx9HygnXcZidjsd+V/ipGHbDsBBuAszMCkQDoSRBYiYG2dvSgi48WM9z4Yc4RxbPbDq1zKSCxZdLYA78yTIiCIJ0jrvyv8Ye1ftqjC5bYk9ozbqxbKNidDmEf3ugqJheKXbSoi/kuaHMplMugJ2YFpJ01ET1r3iWIRcQ4GIt2U7MgNbDsASWIBjVe6dWgxPTSM52kd9WTLLXwtwMYuC4ttGzIFnVSrNJA8QT4QNzU++bqG2AGcmFcArntjUsWiDkIWBHQAztS1bvtctM6s73lKlliM0FlVi/XSNesN60StY8Pi2tu62s5Bt3colWAVYkn4W7ywepHhrja/tOxdufyGTF8X7PMQxclQ4GYDutrOUaiAPeTQ7BYoYy32jD8Wwyg5G1ZW/NlA7sGY3nLvrSfzHx+7bU27YRlGayCQzO4BILgltACDAjYnppXLl3hz2iJu5HKZSQWIUCGGYgkk+QGgFdCnGLyirGuz0x9w2GtldbdyczbTB7x1GvXf3rK8xOct+HiYWBADDwEnbWTJ96ym78gX+PyEHEiy161cf4rmFtFD00zqY8xlAronALVtlxSXlZhcBVcsE7kyd5Ox12pd40zLheH3O8CbV1BII0V8wjxBzHWhx4z2hVXzKsd4JpPhvtrS/Sk9p6GxrwStJbLPu8vtgy2IsubrXbylVLwMjBmMt1I7uvgPOKMYzgJZSblm3etMM3ZTL2j+bsrsTHULIgz5Ut465ibVnJctA5VRrboF73dKsrQVUssLBgSPHepfAeY8b2VoJYtu2dFYQZytqGKlgBsdZ6DxFSzU1wxtouNyv+OcBAulUDakG2x2dTBVvDVSNuq+dFbvArmGRGuhcjgBGUypPUTGhHgR10qNxDiZVbZukMA90qs99RmYZdPhTNt761tZxl/HBbKsLdtCWVdwDqJk6kwY6bbTJq/O0fcSxptytDnwPtrjyYPhfb9kZGQMNSDmZlDf7q/Iiqb5l5kuYu67sxyF2ZU2USSZy7A61tzHhr1q4bV52bKJWWJWDqCJO2/1oOlsnQamnpppMmacZNM9spLDSQNSPLrRN7y2MU+TVAxy9dOnuP3FcrWAZBnj59KhOsHXWu1I7cS0+UueMmUXSGtLIkgSoO4k9PI7VO4Pi2xpxSrbyZ8l5AW1kSAVH5wVkHaD8qqmwPPu7kdJ6THTSra5dupZwr3glhMSbJyugbMNVLTP5jrBGkrrUFal6fujyWxrOasGOU8WLbXLDglkORiDMGYjp3c079KzF4m2nELltkS4LqqSuYEhjKvInYxr138qG4Dj6C2Lsq7s2U5WYs0wQScoOYZj0PwAg0GvWhbvbkhySGPxAaMc2xmANhrWJzfc1U4p3G/jfFHwFxe0Q3LUZFumc22lu4Ro5HQtM+s0K4niBcuo4UrKtoWB3ymdANIERRLE8VS/w+7bEkqgYh0cEqGWdbhbPExMyPAUNw3Cs6K+HMsNDadtSI1ysdojQHfXWlThZ3H9PUsvf2Gbtrt+1bSychSAwkDNAhcrHQkHUg1pxbDOmDdVst2mwOUiWDSDImAfLbN0qDau6AbER/U0UwPGmtyWY5evj5AepP1p3o3irskqP3e1aBPDObHROzuLDZMyb9PikN0jUanYiuXKeJuLcCW5bWCgACQc0MxjSNDMzpHWmLG8wo13ILSuVBJkzoZWP8RB9lpX5s5h+7YK/wBkotDKVGU/nuHKNd+6pkelZGhG7t3OdTT0KvP32rXXvvbwrBbSHIHAGZyJBYHos7DyBqu8Nce5ckksfPX96j/ypt5DsJLsyyQUymJIgljH0qvGNGHtQinH1JpNjPy9jc9rYAhY/lUs4BNGKAtGVdNzXa3hEDuwkZ8pPdPQHpHWpeGwnaXQB8Om+8aFjHidBXncy0e05KMNh7knEtZsjOScwEAnYCYgdB5Cj3EOXcLjrcvbXvfmAAaR7a+9L+Muxt1gen9Ct7XGHGW2rZFB1I8B3mk/Ie9XQjho8epebyBnNHCLuFZHLdpbDplciSonVT022nShGJ5Rt4hTftXlm0WZrQ0OWS0b7gQfOCKtGzlv22t3QGBVQ4OxzKCarrBcJaxj7mGZF7LKfxO9mZCHyiQdDLa+aGik7bMhK+nyQPs57j3lYF0uEK0yQcuY5oiQNSaE8WuPdvM9lTAzQpBLGJgOvUxB9fGmq5y9ibd8dk7X8MRmy5kzgzJVjoWO8H5xUnjbdlZuuMO1lsp1YDUt3QZ30mdJjxotNXOUrMqu1eGRlR5uXXgHXQMZYg+J8vE0X4pi3tv3H7NtACNJO37dfSoPF+Vb1sC4Qptxq6EHQwAfGfMeM0Z5a4T94u5LxlmEJntnICBPxhgybRIGvtQyURsZS4Qbu4F7cIMjgKhDZomVVtifOvK3fhFw9bY0G7idgOkj5GsqbKn4KMavZmcx8t58BdS3fuXVCi9aV2stlZRnKqBDLIzDSd6r3lLhi3sRDSMozT6EaEdAfHYe9OeD5guJYuoSpt2coysFIC3JTeJzFiDvtPlQ3k7g1ntmu38yIiZgxkK0b69d40611KbhFqQFWllJNDJgeKfeMHdC/wDyjoTGwLaR6D6bVAwPMq4UXLrO+bIALcLLNIgzvGhmNvPam7A8Ks2pe3bAa6Az6kySCdiYEtuB41UnOvF+2xdxVgWrRKoF2mBmb+Inr5DwoIJVpa4NVXCGIBa5LamZ3pm4B+FjrlpdFD3AB5AMV/YUoM1NeJxYsY61iCDku20ufNMj/IgmrKsdW+BXTytLLw1+BO55sJewVrExDq2T1EnQ+hpG4bfCXVJ22P8An+1WAML2/CmC7yzj2dj+1VyqSpFD0+4uL7DOt1ONRd0mMfFsVNv3is4LyW+JR7hbJGigjVmyhgOkCCNfOhXDMWvaIt8wimSYmdtD5GImrO4DiWuWzeuLka9eu3Y2hSFC6eAUAD0oKknSjZB9NTj1NW8uLFV4S2yXSkSwaCPMH/OnrC4lD26Ie6i24kyCOq+szPiaDc0YMrikxBAy3GQx10VZb0Jn5VL4aTZe+IzQ2rPozKVL7eMwT7+FMbU4pk7g6U3FjpwrGK1i7auBAGUGzmKkhoy7g9yD06rJBiij8nPet/ihLL5ItFWlCXDM87+Okaakjc0gtatllUtk7TvgjpsACOq7+gFNfAuJ3LVi5hzczsltMRaO+WS0qDswEAyNIuEdKUkovew5tuPtBvKF27h8Y9vGd4LaezkOxBykjwMqPefOidvGYbD4tyrM1sAspVQQARAzHoATGmvcPhQzj5zg3VIV3VUE665ozR/D/wAopcfFCxd/EIuSpDm4FcBiTEBTMQYgeorr3XH2GKOLu38MfrGOR8jKZVtJnY15cxcoZ0yspPswn+VJljiRe5dfOFZoZbRGXtRGVjbjQXQQGy6ZpMa6GXwjmBbtzLcOlwFGO0NEZv8AEPqKZtq4h82CmH4me0Nz9WHBHjmtO4dfM6g+9Lf2k8bFxLFtT8RNx/YZE+mY+4rezj+xkXZHZv3tPheCrH+FhqRsZ8aUeZLo7cqvwoAF1neW08pY0yHIqfAMJ0q2fsqwaHB3WdFb8YxIBIhE679aqUmrc+yi5OCurpIvE/NE/wAqZJXQEeRrt8HtlZKSZMd5tvntU2xglSMqgE7/ANGtsKdI8K6XLwFLwiuEG5SfcH8RIBQHTUn5Ak0HTEFrSkgxcdUUdTmbU+5Mf4a0534lktBh4MB7qRXDg2Ka793GgyNcYAfptyinz11oHyGuB4HFuyt4u+I7gYrJAHd0AnzgAeZFVPxfny/xMGzmWyN+78TAbjNoQs94ievgKtbgvDEvWLlq6ua3cEOD4HXfp4z5VTvH+VAMOzplVsPIcZMrMCRlJMwTBmRvPnXXVrHQjeTdr27CzjeFXbOusfqWY+m1d+E864zDNNu+8dVZiyNGmqtoRXPh/HygKuSw6dfbXWuXEsKjDPb06kf5Dp6UcXJO019zqkKbWVN/ZliXuYrOJwDtYtXFY3EW9ZUghN3zAxJtnKRO4IA8K0w/DbTO11b15Gto1xrboF72Q5Tm1ItyYOh32EzSTyVxI27zput206ETl1UdqpzdO8gE+BNMfDL73buawLl5CuS9nH4ctqATsNZiSD0kdVzjZ2XAVN3V29hNOMmBqh8wrkfMTNZUjE/ZHiGYm0iqhjKDeMjQaegOnpWUr0F4/Ip/in5X4gfh3BXOH4jh4HadlauLBJnLF6AepgEadaXeD8Qc2eyZmKqy5VJ0GYgaD1p55Uxx/wC0zmGr4W0xB8Qqz7SD7GlXHcG7LFNZGyXlRfNS+ZD591hTqb20/qRTutoue0QxgdB/MR+1UDxVl+8Xcmq9o8HxBY61cPEeK9hh8S4OqWgB4Z2BI+RZapNbZJgCaT0sbOTCq9kaYezLBfOKYMZh2bBEHV8LcEf+HcAHymD86mcD4Ct4AvmR40MaHprRLi/D+zYr+W9h3tn+NO+v7fSinXvNJdiyl0jjTcn3/f8AmwQ5WQLgUB/SW9jJqr3EXGA2kx89KsDk95w7ydJyjykUiX7QW+RqRmI866hqczesV6NL99gjy5hg10EoGK7TsD0J8Y3irHxD5Vfc5LR9ZIj56fWg/LHDbKrmGbPGskx6gV24tiT2FzLq1xlRR4yQAP686lqz9Sej0elo+hQbfPJyx+C7e29vRiFyIdPiRZZgekuwE/3aXsZdWxZIObtSIaScxOoGvVY9vpTlwi3kXujMAMoMiWgyx92JNK3PnDgjlohbiyP4huPr/wAVN6eaviS9fReCqkLhvEnc2roaHtN3oUSNRBA2YQBof9aaOH/aeli+YtIQ7EM5EMqaZZI6DXujTU7mq54a0MT4Ka4Ye2zMAoLEkQAJJPoN6vxVzxcnjYsLnpRbdMZhzNq8CrpJ7rga222hGAkRHwtERSNi+JvcuByZiI8ogdNz504YrFZeGXreJtsLjOCniGFzPJ12guPfzoFg+D2HdPxCweIRDDAncMzCABvIBrNLk1ZS0mRlxLM6MTJzACNOuwqxMXyhbxNtntstrEhliTCXJA0I6MIJzD3nSB/A+TA957dq0TcUBlcvKgMCBJgAMCD0nWtMbiLti6bUl7iMZB3QAbGR3jEGRuTSKk2txRXSpp3jNne/y7fJJv4a4bkBC1khlcLoGJU6d3QyJ7oPTWscWwNxyNizR6Tp9KsNub7lsdpncsyPIdQBEMAN+4Z23zVW1FQcnfIV1EIxaUWYTVifZPjoa/a/UFf5d0/Qiq7imj7OscLWPtTs4a2f8QMfUCny4J1yXZhmEVpir2leKumlQr79DsaXeyHJXYlc84ubXZ/mDCPMGRTDy/hcuaNkCWF88olz/vftShzXiGW8i3FnIQyHxEgx5irA5e4e1uyiv8QBZv4mOY+429qHsbezCfHsY9qwuUgKynMPzdNY/MsGOmvjQK2V7PKVDKREHUeQiifNCKyWl0kKxE9ASuoP+H0oPY4jaXQNnPguv16VBN+49Tp0lT2VXzBy5dtM9zJltZ4BHQHUCOlcuX8KbpuWwpYm2xWASVIIIIA1JPwwNw3lVi8xcO7bC3TmuA/pBGUkHSRH7Gqy4VxFsPdzqxUjqIn2n9joa9CjUzj8nl9RSVOeuGT8DwQKGvOQbasViYZpBXMo6qCRNHuAX37MpaDFM8gJAc+LEnSRoBO0n1qT9+N6zZxGGFoG0xt9jpmAKkuCsmLRgtqTGYa6Ua4Fgra2y6i2MwbulQxWTO85lg9AR4GaXOTSvL7DqdOMrKH3/f6HQ83Yte6j4oqDAJe2dtDqVJOs1lcPvWDGjJdVpMhb3dnqRmUnXfUnespWT8jMY/2/4B3LeNzY7DXRr/shzj+DtFP7D51tzZdU4zCuD3CJJ/g7y/8AAy0v8kYg/fMOOh7RB/inT0kz71ExvFu0t27Z3tEqp8iAo9wP+Wn4PP7f9keSxGbmLijNw5RPexN3P55RLfSEFLPD8O0wLlpJ07xJPyUE1I5sxAPYQYQIQBPQZR8zUTheOCNoQs7naB6jX2G9Zi1DQyLXqbHTAYXG20GR7Fxf0sGXT1KihvNXGXyISpt3LbFblswV76sFdWHxL8QkVK4LxuTFsMyk63LjFV9hqT8yaauJfZy+NszK2XIAVmnUA5oKDUCdZ3qaCeauj1K0oqi3GX4v/H7sKnKWJRsKbY0Yanz866f92EbEJfBjYlSJBIrnhOW24biMl8w3RlM23HQg6GekESPCjuJw/dDWvWAd/wDWl1W4TeJR0yVajHNJ2OroqhiBBNL/AB7FhFtqNJeSx2EAyT5DNUt+OZR3tT4fypb4/ee5iLSHKGIBIJGVZOmY7aAAnpQ0oOUhnV1lCm7c6GDC4q9djIpt2R8Oqq7jx73wqfIUD5+sFRbJZpYEZCQQoEaggQZJ9atbk3h1m1bU3Mrs+oe5u3mqdF8J1ipH2gcnJjMIxS0DdtjNbhSCdsyjxkDQeIFVUadpKR5PU9XGcHT39WUdy5y6+Lm3bZFLCAzzqf0iAYkwJPjTdylhbHD7fb3QpuZT3mg5TEZVB3O/qfKgnJxjMpkFjcCg9AoGYR4yw+VEOKYV7vZi2EJtIGIfKRLj9JmSAJ/nTarfDeiSlFS4Wxsx+KwXG7DW7BW1iQue0rALczLurAaOhkaid5/LVX8v4BnvJMgBpPTRYLD1pww/Br2GxWFxKqi2kZO8igAgnIwMDcksI8CIorx7g64W/cRRCs73R6OcxHsZHtSqc0vbHuE6dpe4XzjIvlu3xFtVhQthC3e+Is3eUbnTc6Dal7HY8riu17a7dAME3FIeNiPibbbeifDOML2ty0zHvuSCuupAAiJ1pg4v9nD9nnFyd9GTLuc2kT8oFMc8XjLg5xT98Xv9RX4nj2fC3XNxGAAXKHAZTcKmcsZnEJB1gHakyjnHsB2KBSACXP5YYgCZ8l70e1Ap3p1JJLQmtJyls98KkYPEm3cVxujBh7GajE6VsDTRR9EWsXKq3RgCPeDWxAIKkCkPknnK191Fm/cCtbOVZ/Mp1WD5ajXwFEuI87LbtkgSytoJEMviCKnkuw+L0c+KcN7bFYdGMqj5m/hHePzyx7074ZWYbRPjoAPWq34TzWb+Pti3bLZgy6+Y3PSFirDwC55U5sRGhhQloHwzk6n0msbcUddMLnhGFuoLd82bkbAnb0MgigfMnIFixb7fC5rYUjOoYspWdW1kiN/SiP8A3ctCP9nUHwW8Q3sSINLnHeN3Ld57VksqAZSrwTsA09OpFKnJJWsHSUnJNM5I2a0V8SarDjHLzZnIXQHcVYXDLZyAeEz5ax70f5e4Xba6FcBvzEEaTU0KrpbPRr0ozjsqDhi9jaMTnfuxHjprP9daab9q2xVUSc7qr5GmYDwkTqZI2FWnzdyRaxqSAEvrGRxpMflbxHnuPpVZnC2rbi3iUdhbJBRTlCnrMbmeg8tapzVazXJ59OfpJpinimXOcqmBoJ39wANaynO4/CJOdbuYmTNxyZ33g/ua8plvhg5piNyNdAx+Hn/6lCXXK7A6EMw9IJFbcKvlL1tl+JXUj2NGuN8BuXuI37dhC5NwsAg0GaH66Aa9dKfxL7E/+37gvHYwXLaKBGQfOd6goJ32qxOHfYpjLiyz4dJGxckj1yqR8iaWcfys+FxhwmIGViQFdD3dR3WgjvKdPA70WkDyxr+zjCgsL134F/sl6CDq8dTOg858qs6xzEHfINCdWb9KDp6k/wAzVYYDjyFjYNtrTW10B2ygbg/piCPEGak2sayJdeYDQCfIakfWk6TsOs5bbLQbi9m6Vssqv2moQiVj9TTt4DqTPgSFnmrguGVFfD31sOZypBKXCNToCSnTXbUSKXcDj3NsvMPd19F+FQPCBPzPjSvx3i5++CTK21VY8ASWP1b9qXOOSG0ZOnJO7QTxfC8U6G86KyoJZkZWKjxYAyAPGKS7WIHaG4ddZE9fCfKn1fvVsXMVhCSltUZkU97KZllHVVgZgf1baGlfmPj1nFBWTDLZuSS7poriBAyDQHNJJFB0629f+Durld7fAS4Pzrdt3Wuswe5lhc3wieuXYQI9B4kiLO5f52QpNxbhIAJcsZM9cswo6wNqpDhqr2ii4YDMAf8ALy8Kf2wouhgkoddRGUjzmIruoeLSjo3paSqpuWwvzDw+w15cVZ17UvMbZiq5tNgxIBPz6mqxx/Erlu8+RozIqn2H0NP/AAEXFAwrqLudgFhwpDAaEFhvHXUEaR1qv8VZQ4y9bc5YYgZh1GmU+Bn+ddRlk3lsCtTdNpR0HeG8QtmwAl8oHY9tbd82gZWVgSoykMoMdQafPtDUXMIcQhlktlj/AAu7BWnwmRVKcTZR3VyzpMdPKetWx2pxfCVS2U7V8PbtwzRP4ggTtv46bzWVI4SjNeReTldCny7jrFrDq+ivrJjUkeECacuD829o33VlufiAZbm4WQSsKQZ2J1IGlIlvBHCBcPjLZXPLLOhHeKsD4iV0Ox6UXt82Ky5VslhbfMl2Ad9WtZWIzAnzOvTWaCpDJtpXKYSTgk7fqA/tGDC5aS5l7RO0Vsk5TD5QQDqoMHTpScKa/tG4gt7FJcVSua0hIIIMy86HbalRaupXwVyCp/MzBXoGleCvDTBZKwOICuCwJHUA6xTzxTD4Y2JVh2hUMm5J0kesxHzqvQaJcN47dskZTIAgAztJMCPU/OlTg5WaG06iimmuR95G5euDGK7RAtsTEyMwygbDUzHzq6eHcMUIMyrpss7eXgPQVX/2RYN8Sl3EuuVWYIup1CgzE9MzfMHwqzLzC2NI89KW+Ly7AyavaJGxLW1DC4MqgFiCZEATIqp7oa9dZjJzySZ2kz/p707c4YuMOVB+NgB5Ddh9IpRTD/iho2UiahdTMu6eGOyVh7ORYH5evif8q1w2MZDmUkMI9yx0Hy196l3klIGkxUDAHPcI/vZz8iR8lKfOl8lj2xq4ZzNdzqtyDOm2tBvtP5cUsmKBdVJyXuzAzmfgYAnUn4T6DQ15hLua4WGykKPM9abeZgfu7wdcmYaTqpDbSNI8+lBGTpzTiTVacW0VBiLGAtsUK3AVgEQTrHUnc+PnWUUwroF/EVGeWLHvaksT1161lV5y8v8AEZ6PwvwK84FwVsRegaKurN4D+ZPSrSs4gqSV0khjHUgQJ8dBGvhSvyUVXDz1Zsx840HtTBicUMvgfE7bSZPQV6Ds+TylwNfBeabeYI2jNoI6nw10mqv5p4ucbxktalsrLZtabsO6D0MZt/egXMHM4uQtonoSw0jTYdff5VF4DxcYUm6Fm8I7GYKKZBLMNySBHuaxJ2B1fQ684W1biq2rBnssPZwxbxcjLExEw30NHvtN4KLBtLaULbukKI2zbNp0kQfnQ37JOXnvXzjL5LLnOUne5eYMSx8cupk9W8jRbnTHPdxlpGBFuyCyTs2kZx0M7D0oW7WQUbtguzHfA/KQo9l/1oLy/az38Q7AEEqhkSCGYSPcLFE8M0WWbcsWaoHA7oXD3D1N5CT7rH9edJrO0C7pI3qq/bYQucbfhjKyQ1oMUymcwkZssz3ljroR50UwPG+D37nadnbs3mOaWTQN46HLv1yjxpG+0DFEvlnTMG+agUrWBNBToKcMr2fwb1dVQrNJaQ7fahetuwKm0biuy3CuYXDouXOCzBljZ1PlUXlXmsmLN0ydkJMAz+o+PnSjcOren7VL4Ck3rZie+u403FPdFeniyWnXlGplHuWRccllIGVx3VI3W4NVnxVhpPnS59ouDU3reKAj7zbDP/4q9y57nut6safOauBrhrZuzIdiABIy5YddI0I7w9Iqq+YeOJiRaK2yjKpD691iTIYDo24J6wvhSOnhJSuVdXVhUjp7AhXXzNHcNzDdtWlS2xXKNH/MNSYH6QPnrvQW0vXoKl8JtPdvrbQgFjGYiQo6sfTxq2SVtnnxveyPcffe62Z2ZmP5mJPXxPTWu2GN6xcUrKspka/OPWt8dyziBdygi4smLitKHzJBOU+R1qNbxzaW7muTQeIHr4UN01oPDF+66JHOJJvq0zntW3HkGBME+I69JoADU/jOON24CTOVFQaRAA0FQKKCsgJO7ZjVsa16VgNECexRHgHC/vF9Lc5QdWbwHU+vQetDTTr9nnChddTrmNxVGsCAMxHqTHypdWeMGxtGGc0mXS923wzCWhaOW3bygAmSwLCZPWZJnxojxLFSSJpS5tv9rhcaBoLDIijYAgpJnxJMb9POuXFeaksSXJZzrkQSffwHma8uCnKNl5KaiimjrzjfMWh/GY/3RUJPhHjUM8QbENmcQcs5fCSTGnlFSLbkIfI/uNKFxx0ymlbG4RW4CD4gUN4ZbdLK6fi3eg6evtv6CvcRcKq1xdiPkYqfYRgs6ZyANT8Ij96wekdOHWV7VLa/ChEnxPU0z85s64G6bfxhCE9W7v7H5xQLB2FUoABmLDr56mjvNeIVMFfZ5yKFJjf4lpLfvSJ63KKFbieJn4gPIAD6AVlFhxHBLoczHqSpknc7H2ryvUyf9v5Ccf8An+YnYLj9y0IULpIEg6bnoR1NaY/iN+/rdckdAdF9lrthOEPirr5OztgknvNlRZJIUE7eAHlXtjlt2d0zLmRWPjOXoPOrNHn7Bmg21P0qZw7h5dgTtI9/9KYeBcps9w21AL5Q6sTuNwV9R9dK8t4RrN/JcEEEA+c6hh4qQZB86zI1RLc5SHY8MDgf2TZ422OU/v8AShfM+MXJ2ax0uHWSufOIXwWVYH0FMVog2biDa9auOo6SVzQPekhcAz4jtLk9m9k22AJ7pBzq3mJJqSovem+xTSawf1OCWvwsu2lLy4nJZuL/APetf8x/9JpqxGGNtdaQsZioRl8bimfQuf50UllwFTng2/hkTmXE9pe9h+1DMN/XpXa6+a6CfGuVsQH+VUQjjFRJqs85uXlmYdcxI6mfrUzg2IyQxGinMD5jYVBsXSrAjeu/aFmAPidBt47VrV9AxljvuP8AxLmE3eBgMxa5augMTqTmVxM+8e1VtbE6U0XB/sF8A7G23tmj+dLVgdayHg6Z0mBFPfJb2OycoPyIlwQZkZjv1Db6eApSscFuvlOWA2xOg9YpqwPD/utluzOYsZYkaGNCvkI1BpHUSTjZPZZ0kXGWTWg9iuXCcI72SQqFmcZgwYEZv1Zjlj4TGkkExVUYpYutPXXedDqPpT/x37RycKbNqz2bOMrMXLQCIOWdRI9hVd3nMliZJ1ms6aEkm5GdVUjJ2icLh7x9a8NeNXoqwjMWvKw17E1xwW4PwMXrdxi+UrooGUkncys5gsdQP2p15N5XfsyuXNmly2uRYEAaaltNAN6rfDsQwIEmRprr5aa61cfBLeMxFtR95OGdVIVbeHBtoPHPnH4kbk+1RdTdLnRb0zXKW0ReceKNg8MmCtMDiLv4l8hwSveD9fzEgewJ8KDclchYrEXhcuM6WZJuXFYMx3OUToWJ06x1rMZwHB4LEzjb9zGXNHKKpVTOv4lwsSxPgI8zUzin2jJf7ioiWh3VtqxQAabQIBkb1kW4xtTV79wJR9SV5uwx3uyfEHsdLaqqAaz3RHeBggzvPWtHBXTcayPEUnvxfP37V5g6aQ8ZoPQtMOo8fM+NTE5xIyZrct+Ya77d09QfCp3TkWRlGK+A4FcKRbPaCVOXr8QPeHUelEsLwoAB7hZm3OvX2oK2BN5RB7NiZNq4zI0eeXUDqKzDcJu2WzWi1s9UZzcst/ijMh/iB9aC2uRuT7IcOAYYtdzASqiP4Sdv+tTOc8UDgH2/EdV1/in/AMtDuXcaVZrrfhhUPaqenp46xHr50G5z4hIsWx+W2HI831H/AA/vU+DdRMXJZTsK9jCSo2+QrK5NeM71lWXY3GIb4fwi1bFyytom3C5idTc0kufeRA2oNf4E+EuC9aBuWhJ01IB8fEedNXDcyKqsC5AAzLufY0VTDhe9qJ6EV6KseK9CNguaVDq6Hsrtv4HHwsOqMPyg+4Bpw4gmF4vhwyFbWLtjuHYE75G8UJPqpM7TPO9wbBXDN6yv8av2Z+mhPqK5D7PLer4PFm3P5buv/Gu/+6ay/gx2fJF4fzA6W0tXlZL+FLZkbRntMIYL+orowIkFZImq8wXMGLIyoDcEwZUmZAGUkdCB/OrMxfLmIdVW/jsJ3SCjG531IP5TlEelArWBSzc7K3dW6EJzOoIUuZJAnVgBGvXWut5NT8M94TcvvaIviCJgewgz9KR+IHvx/eqx3MIfSq1xmtz/ABGsSSbDbdiIohx61zvCJre/ofetcSNaYKNcOssKmYPD5rse9csCk3BRXhFn8c+n8xXNnJDHwvhPa271ofntMB6wSv1j5Uqcr4MPdUMJAEmQSPeNo318KsTldwl9SfEH60k4ey1jHYi2oA7O5dUTOkOQIip23aSKIWzjfgkY7i7ZwNioYEecaVMv8SIA0kOASpnWY1HgdJnyoTxbh7KEulSVeZYbGS2vrMj5eVbm47DQHNpt08PlQOCaQ5Tkm7ELjFwXLjEKFC6mNp2+W1cuNWVSzbAEEgZtIMxJnz29RBrpxUdmOzHxbufE9B7UM4jjWcIGM5Fgek6fKnqPFuCeU0sr8shGsFeGvFpwkO8v8qXcVLDu21+JzPuABqx/am/lzB4S5ODv2xNt27Jmy5yGMiX0keU5Tm22qPyZzGhwwwxudhcX4HB65i4MHQmYBEiRpvTfYZLoFvGW1GXQXbahl9Qw7ynWCD/rU2byalofglFOOyNxTle3h1RkwyKVYMWCAyANCukqZ1g/5VD4zzEyNZKmU1BXWZJEGOvUeXvRTiXGxaTLhsXbcbBW3Eabk0mJicTduyFsyDqZIn5b0EqEXtv8RtOvJLFI35ium+4fLByxPjH7xQOzh0X41J8x09qbRwgSbjv+IQAVUFxA8CSO7XROWrTal2ZfADJ9dT8qV6kY6T0VOjKfva2K1nhnatltLmJ2iPmT+X3p04Dykqr+MRcbQhtgsa6ay0eJFF8Pw5MqrbAt2wIhYBmfr6mu16wltNIUdSSPqTSZ1XLSDhRUdsH8UxNshVOQ3U27SVLDxDih+O4szJGS5bI6rcDA+p6ipfFOJ2zZIJRzGgidfIzIpRYa9BWwjcycrBfhty/iLi2FZm7RlBHkDJnyESfSo/MPEn+8XA4hs7KVPTKMgHloBVj/AGZ8PRLTNH4jRmJ3joo8BQ37QeXLDYkXGUTcWSdRJHdO3WINYqkXJ37C05ZYorVOIrGuh9DWUWfhuFk92f8A8j1lNyh4YWNTygxhuKIoH4ywesz9dj+9TL1h3BK3io8YB9PClrljimFXMc6LO6uQFHselc+PfaCi93Dd4jTNlhR/COo9qsSPLbCd/hGGSDjcXdIJkKBqfRdY9TRTCcy8Hswq2GueBuZmJ9AdPpVP4viVy6xZ2JJ3M0f5P44mGuBsozHTMfiHoentRKJnJaWIbhGLAEWsO/SVKH5ggEVOxvL9rDYF0DZl7jWycut2YLAjXVdI6ATUIcVsYu3luDODBB/MD0IbcH0pQZGsXWRrjXF0ysSTO4k9J6GK1o3BoI4lu77UhcStRc95p1xt6bZ+nlSPjnPaQfGgXIb4BuI+L3rzEisvrr71mIMxTRRJ4Us3PY0e4Ph++W8aCcEWbnsaOJdNu0crANJAPXfp50Ego8Dhgmt27b3br5ESJ06nYQNSZ6DWq9xfGBexmIvKuUXWZgPefYnf3pg5ulMBZAiLtyW8e6kj2OY/IUs8Mw4KE/mZgqkkADWNSdhPWlRWnJjG7tJdh95ewFnEWja7Vbts69lchb9pjuUbr6gQZ18KB4m9cS4bLAIyEjwJX8rjpBGunnXflvh1l7gW4WtYi0xzI2qmJkR0Pv0o7zXw7D4kKHbJeRTlK75eisP0k7Hpr6UhtRlZ8FMYykvbyVxj7gzEAgwd/wCdCMQe8atjg+Kw1hktfd7d3P3cpRGY+ZZth4k+FJv2k4Czaxp7BVRXRWNtPhQ6jTpBADaaa0+lWyeNhNeg4bbQqnavK9rwiqSY9mieC5nv2lyi4SoEZTqI8B4D0oWK1oWk+TU2uA+OaSTLIOmgAiPCNgPIeNHeH81W1taMCzT3IIVdY16E+nSkSspc6MZIdCvODui1MLjVyypLqSYj4rh6mPyqP6nc8LvE2tOwWCVEseijQan3ilTgHFCoyqoLfpmM43geJHgd+nmV41iu4qLK5++VgCB0BjfXX2pH8Mk98FL61tWS2NPKfMXam5nhcoEeY6n9vnUniWNGKPZ22XKDLGfoAKrixaJO/TWmDky5F5knpNBOio3aNhXlK0WMOE5bQ/ESTrtpXS9wBFnSR0J3omGglvCvMeM4t5TEMCfQAyPepcmU4qwQ5JvlXy+RHy2oxz7g81lbg3tmT/CdDS5wS5lxCt0Yqfcd1h8taeOMgNYYHUEMPoSPqKTxV+omemmUJi+GXC7FSQCTAkj6VlHuKcwIl11e1LAwTIE+BjpIrKs9Sfgc6NLyVawrwCsrK9M8U3itlFZWVxw18oXDniT06+lMFkfhv/dxLqv91cg7o8B5CsrKyXAxcAXmK8wXRiNehNC3QZ7eg1An61lZSnwEuQfjBv7Vwvjb0rKymR4FSJ/AB3z/AAmvbut0+tZWVz5O7Dpzqv8A7Hwh69t//O5/kPlSNZ/s/asrKBfyhd2OvNlsC3gbkDtGFvM8d891d23NL3FbShCwAza96NfjYb715WUmPYol3CnIAnEJOszM+ooT9pn/AMSvelv/APUlZWV0P6z+hk/6K+orAVP4CgOKtAgEZv5Gvayq2SkBhv71pFZWVpx7FZFZWVhxta3FNN8y4nXuLv8Aw1lZQy4NhyeYVe4fWpHL5/2pf8X7V7WVPLiRTHmJYR+I+hrjZ/J6H9qysrzj02bKO6v8Y/c07cT/APdR6f8AlasrKXP+eJPL9Sj+IMTcJJk6an0FZWVleguAZcs//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www.buenanueva.net/teolog_joven/imageteoljov/panes%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0132" y="542583"/>
            <a:ext cx="2736303" cy="303043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www.mscperu.org/grafic/biblia/pint/Jesus/picJesus/LaResurreccionDeLaza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0131" y="3933056"/>
            <a:ext cx="2930251" cy="2814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450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wheel(1)">
                                      <p:cBhvr>
                                        <p:cTn id="12" dur="2000"/>
                                        <p:tgtEl>
                                          <p:spTgt spid="410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104"/>
                                        </p:tgtEl>
                                        <p:attrNameLst>
                                          <p:attrName>style.visibility</p:attrName>
                                        </p:attrNameLst>
                                      </p:cBhvr>
                                      <p:to>
                                        <p:strVal val="visible"/>
                                      </p:to>
                                    </p:set>
                                    <p:animEffect transition="in" filter="wheel(1)">
                                      <p:cBhvr>
                                        <p:cTn id="17" dur="2000"/>
                                        <p:tgtEl>
                                          <p:spTgt spid="4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122912" cy="5577483"/>
          </a:xfrm>
        </p:spPr>
        <p:txBody>
          <a:bodyPr>
            <a:normAutofit fontScale="92500" lnSpcReduction="20000"/>
          </a:bodyPr>
          <a:lstStyle/>
          <a:p>
            <a:pPr algn="ctr">
              <a:buFont typeface="Wingdings" pitchFamily="2" charset="2"/>
              <a:buChar char="Ø"/>
            </a:pPr>
            <a:r>
              <a:rPr lang="es-CO" dirty="0"/>
              <a:t>Los milagros muestran, sin lugar a dudas, que sólo Dios, por ser infinito y todopoderoso, puede alterar las leyes que El mismo ha establecido. </a:t>
            </a:r>
            <a:endParaRPr lang="es-CO" dirty="0" smtClean="0"/>
          </a:p>
          <a:p>
            <a:pPr>
              <a:buFont typeface="Wingdings" pitchFamily="2" charset="2"/>
              <a:buChar char="Ø"/>
            </a:pPr>
            <a:r>
              <a:rPr lang="es-CO" dirty="0" smtClean="0"/>
              <a:t>Y </a:t>
            </a:r>
            <a:r>
              <a:rPr lang="es-CO" dirty="0"/>
              <a:t>Cristo los realizó para mostrar su poder divino </a:t>
            </a:r>
            <a:r>
              <a:rPr lang="es-CO" i="1" dirty="0" smtClean="0">
                <a:solidFill>
                  <a:srgbClr val="FF0000"/>
                </a:solidFill>
              </a:rPr>
              <a:t>(Jun</a:t>
            </a:r>
            <a:r>
              <a:rPr lang="es-CO" i="1" dirty="0">
                <a:solidFill>
                  <a:srgbClr val="FF0000"/>
                </a:solidFill>
              </a:rPr>
              <a:t>. </a:t>
            </a:r>
            <a:r>
              <a:rPr lang="es-CO" i="1" dirty="0" smtClean="0">
                <a:solidFill>
                  <a:srgbClr val="FF0000"/>
                </a:solidFill>
              </a:rPr>
              <a:t>14: </a:t>
            </a:r>
            <a:r>
              <a:rPr lang="es-CO" i="1" dirty="0">
                <a:solidFill>
                  <a:srgbClr val="FF0000"/>
                </a:solidFill>
              </a:rPr>
              <a:t>11)</a:t>
            </a:r>
            <a:r>
              <a:rPr lang="es-CO" i="1" dirty="0"/>
              <a:t>.</a:t>
            </a:r>
            <a:r>
              <a:rPr lang="es-CO" dirty="0"/>
              <a:t> Su propia Resurrección es, indudablemente, la muestra mayor de su </a:t>
            </a:r>
            <a:r>
              <a:rPr lang="es-CO" dirty="0" smtClean="0"/>
              <a:t>divinidad</a:t>
            </a:r>
          </a:p>
          <a:p>
            <a:pPr marL="0" indent="0" algn="ctr">
              <a:buNone/>
            </a:pPr>
            <a:r>
              <a:rPr lang="es-CO" i="1" dirty="0" smtClean="0">
                <a:solidFill>
                  <a:srgbClr val="FF0000"/>
                </a:solidFill>
              </a:rPr>
              <a:t>(Rom</a:t>
            </a:r>
            <a:r>
              <a:rPr lang="es-CO" i="1" dirty="0">
                <a:solidFill>
                  <a:srgbClr val="FF0000"/>
                </a:solidFill>
              </a:rPr>
              <a:t>. </a:t>
            </a:r>
            <a:r>
              <a:rPr lang="es-CO" i="1" dirty="0" smtClean="0">
                <a:solidFill>
                  <a:srgbClr val="FF0000"/>
                </a:solidFill>
              </a:rPr>
              <a:t>1: </a:t>
            </a:r>
            <a:r>
              <a:rPr lang="es-CO" i="1" dirty="0">
                <a:solidFill>
                  <a:srgbClr val="FF0000"/>
                </a:solidFill>
              </a:rPr>
              <a:t>4).</a:t>
            </a:r>
            <a:endParaRPr lang="es-CO" dirty="0">
              <a:solidFill>
                <a:srgbClr val="FF0000"/>
              </a:solidFill>
            </a:endParaRPr>
          </a:p>
        </p:txBody>
      </p:sp>
      <p:pic>
        <p:nvPicPr>
          <p:cNvPr id="5122" name="Picture 2" descr="http://www.mscperu.org/liturgia/pic_eucaristia/C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60649"/>
            <a:ext cx="3312368" cy="280831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escuelacima.com/937354hl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3356992"/>
            <a:ext cx="3312368" cy="3338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475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5122"/>
                                        </p:tgtEl>
                                        <p:attrNameLst>
                                          <p:attrName>style.visibility</p:attrName>
                                        </p:attrNameLst>
                                      </p:cBhvr>
                                      <p:to>
                                        <p:strVal val="visible"/>
                                      </p:to>
                                    </p:set>
                                    <p:anim calcmode="lin" valueType="num">
                                      <p:cBhvr>
                                        <p:cTn id="20" dur="1000" fill="hold"/>
                                        <p:tgtEl>
                                          <p:spTgt spid="5122"/>
                                        </p:tgtEl>
                                        <p:attrNameLst>
                                          <p:attrName>ppt_w</p:attrName>
                                        </p:attrNameLst>
                                      </p:cBhvr>
                                      <p:tavLst>
                                        <p:tav tm="0">
                                          <p:val>
                                            <p:fltVal val="0"/>
                                          </p:val>
                                        </p:tav>
                                        <p:tav tm="100000">
                                          <p:val>
                                            <p:strVal val="#ppt_w"/>
                                          </p:val>
                                        </p:tav>
                                      </p:tavLst>
                                    </p:anim>
                                    <p:anim calcmode="lin" valueType="num">
                                      <p:cBhvr>
                                        <p:cTn id="21" dur="1000" fill="hold"/>
                                        <p:tgtEl>
                                          <p:spTgt spid="5122"/>
                                        </p:tgtEl>
                                        <p:attrNameLst>
                                          <p:attrName>ppt_h</p:attrName>
                                        </p:attrNameLst>
                                      </p:cBhvr>
                                      <p:tavLst>
                                        <p:tav tm="0">
                                          <p:val>
                                            <p:fltVal val="0"/>
                                          </p:val>
                                        </p:tav>
                                        <p:tav tm="100000">
                                          <p:val>
                                            <p:strVal val="#ppt_h"/>
                                          </p:val>
                                        </p:tav>
                                      </p:tavLst>
                                    </p:anim>
                                    <p:anim calcmode="lin" valueType="num">
                                      <p:cBhvr>
                                        <p:cTn id="22" dur="1000" fill="hold"/>
                                        <p:tgtEl>
                                          <p:spTgt spid="5122"/>
                                        </p:tgtEl>
                                        <p:attrNameLst>
                                          <p:attrName>style.rotation</p:attrName>
                                        </p:attrNameLst>
                                      </p:cBhvr>
                                      <p:tavLst>
                                        <p:tav tm="0">
                                          <p:val>
                                            <p:fltVal val="90"/>
                                          </p:val>
                                        </p:tav>
                                        <p:tav tm="100000">
                                          <p:val>
                                            <p:fltVal val="0"/>
                                          </p:val>
                                        </p:tav>
                                      </p:tavLst>
                                    </p:anim>
                                    <p:animEffect transition="in" filter="fade">
                                      <p:cBhvr>
                                        <p:cTn id="23" dur="1000"/>
                                        <p:tgtEl>
                                          <p:spTgt spid="5122"/>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5124"/>
                                        </p:tgtEl>
                                        <p:attrNameLst>
                                          <p:attrName>style.visibility</p:attrName>
                                        </p:attrNameLst>
                                      </p:cBhvr>
                                      <p:to>
                                        <p:strVal val="visible"/>
                                      </p:to>
                                    </p:set>
                                    <p:anim calcmode="lin" valueType="num">
                                      <p:cBhvr>
                                        <p:cTn id="28" dur="1000" fill="hold"/>
                                        <p:tgtEl>
                                          <p:spTgt spid="5124"/>
                                        </p:tgtEl>
                                        <p:attrNameLst>
                                          <p:attrName>ppt_w</p:attrName>
                                        </p:attrNameLst>
                                      </p:cBhvr>
                                      <p:tavLst>
                                        <p:tav tm="0">
                                          <p:val>
                                            <p:fltVal val="0"/>
                                          </p:val>
                                        </p:tav>
                                        <p:tav tm="100000">
                                          <p:val>
                                            <p:strVal val="#ppt_w"/>
                                          </p:val>
                                        </p:tav>
                                      </p:tavLst>
                                    </p:anim>
                                    <p:anim calcmode="lin" valueType="num">
                                      <p:cBhvr>
                                        <p:cTn id="29" dur="1000" fill="hold"/>
                                        <p:tgtEl>
                                          <p:spTgt spid="5124"/>
                                        </p:tgtEl>
                                        <p:attrNameLst>
                                          <p:attrName>ppt_h</p:attrName>
                                        </p:attrNameLst>
                                      </p:cBhvr>
                                      <p:tavLst>
                                        <p:tav tm="0">
                                          <p:val>
                                            <p:fltVal val="0"/>
                                          </p:val>
                                        </p:tav>
                                        <p:tav tm="100000">
                                          <p:val>
                                            <p:strVal val="#ppt_h"/>
                                          </p:val>
                                        </p:tav>
                                      </p:tavLst>
                                    </p:anim>
                                    <p:anim calcmode="lin" valueType="num">
                                      <p:cBhvr>
                                        <p:cTn id="30" dur="1000" fill="hold"/>
                                        <p:tgtEl>
                                          <p:spTgt spid="5124"/>
                                        </p:tgtEl>
                                        <p:attrNameLst>
                                          <p:attrName>style.rotation</p:attrName>
                                        </p:attrNameLst>
                                      </p:cBhvr>
                                      <p:tavLst>
                                        <p:tav tm="0">
                                          <p:val>
                                            <p:fltVal val="90"/>
                                          </p:val>
                                        </p:tav>
                                        <p:tav tm="100000">
                                          <p:val>
                                            <p:fltVal val="0"/>
                                          </p:val>
                                        </p:tav>
                                      </p:tavLst>
                                    </p:anim>
                                    <p:animEffect transition="in" filter="fade">
                                      <p:cBhvr>
                                        <p:cTn id="31"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944216"/>
          </a:xfrm>
        </p:spPr>
        <p:txBody>
          <a:bodyPr>
            <a:normAutofit lnSpcReduction="10000"/>
          </a:bodyPr>
          <a:lstStyle/>
          <a:p>
            <a:pPr>
              <a:buFont typeface="Wingdings" pitchFamily="2" charset="2"/>
              <a:buChar char="Ø"/>
            </a:pPr>
            <a:r>
              <a:rPr lang="es-CO" dirty="0"/>
              <a:t>Una cosa curiosa es que los enemigos de Jesús nunca negaron que hubiera hecho milagros, los cuales habían constatado con sus propios ojos. </a:t>
            </a:r>
            <a:endParaRPr lang="es-CO" dirty="0" smtClean="0"/>
          </a:p>
        </p:txBody>
      </p:sp>
      <p:sp>
        <p:nvSpPr>
          <p:cNvPr id="4" name="3 Rectángulo"/>
          <p:cNvSpPr/>
          <p:nvPr/>
        </p:nvSpPr>
        <p:spPr>
          <a:xfrm>
            <a:off x="0" y="2420888"/>
            <a:ext cx="6123483" cy="4462760"/>
          </a:xfrm>
          <a:prstGeom prst="rect">
            <a:avLst/>
          </a:prstGeom>
        </p:spPr>
        <p:txBody>
          <a:bodyPr wrap="square">
            <a:spAutoFit/>
          </a:bodyPr>
          <a:lstStyle/>
          <a:p>
            <a:pPr algn="ctr">
              <a:buFont typeface="Wingdings" pitchFamily="2" charset="2"/>
              <a:buChar char="Ø"/>
            </a:pPr>
            <a:r>
              <a:rPr lang="es-CO" sz="3200" dirty="0"/>
              <a:t>Las críticas de parte de sus adversarios de que los realizaba en día prohibido, sábado,</a:t>
            </a:r>
            <a:r>
              <a:rPr lang="es-CO" sz="3200" i="1" dirty="0"/>
              <a:t> </a:t>
            </a:r>
            <a:r>
              <a:rPr lang="es-CO" sz="3200" i="1" dirty="0">
                <a:solidFill>
                  <a:srgbClr val="FF0000"/>
                </a:solidFill>
              </a:rPr>
              <a:t>(Jun. 9, 13-16)</a:t>
            </a:r>
            <a:r>
              <a:rPr lang="es-CO" sz="3200" dirty="0"/>
              <a:t> y de que, supuestamente, los hacía por el poder del Demonio </a:t>
            </a:r>
            <a:r>
              <a:rPr lang="es-CO" sz="3200" i="1" dirty="0">
                <a:solidFill>
                  <a:srgbClr val="FF0000"/>
                </a:solidFill>
              </a:rPr>
              <a:t>(Mt. 12: 24)</a:t>
            </a:r>
            <a:r>
              <a:rPr lang="es-CO" sz="3200" i="1" dirty="0"/>
              <a:t>,</a:t>
            </a:r>
            <a:r>
              <a:rPr lang="es-CO" sz="3200" dirty="0"/>
              <a:t> sirven precisamente para confirmar los milagros realizados por Jesucristo.</a:t>
            </a:r>
          </a:p>
          <a:p>
            <a:endParaRPr lang="es-CO" sz="2800" dirty="0"/>
          </a:p>
        </p:txBody>
      </p:sp>
      <p:sp>
        <p:nvSpPr>
          <p:cNvPr id="5" name="AutoShape 2" descr="data:image/jpeg;base64,/9j/4AAQSkZJRgABAQAAAQABAAD/2wCEAAkGBwgHBgkIBwgKCgkLDRYPDQwMDRsUFRAWIB0iIiAdHx8kKDQsJCYxJx8fLT0tMTU3Ojo6Iys/RD84QzQ5OjcBCgoKDQwNGg8PGjclHyU3Nzc3Nzc3Nzc3Nzc3Nzc3Nzc3Nzc3Nzc3Nzc3Nzc3Nzc3Nzc3Nzc3Nzc3Nzc3Nzc3N//AABEIAJoAfgMBIgACEQEDEQH/xAAbAAACAwEBAQAAAAAAAAAAAAAFBgMEBwIBAP/EADwQAAIBAwMBBgQEBAQGAwAAAAECAwAEEQUSITEGEyJBUWEUcYGRIzKhsULB0fAVM1LhBxYkYnLxU5Li/8QAGQEAAwEBAQAAAAAAAAAAAAAAAgMEAQAF/8QAJBEAAgICAwACAgMBAAAAAAAAAAECEQMhEjFBEyIyURRh8AT/2gAMAwEAAhEDEQA/AHSSWZXOHkxwcbjQjtHd3A0ydIbiVZNm7KuQQB6Gvb+6mj1LT0iKkOGYqTjoaUda1iW5llEU4WFi2I9oPHkfcV46bbasskqRzoV7eSarZh724w0ij/OY4+eTWhp3u+TdNI204ALdB9KzPSXnmv7OLvgB3q7WCDitSgt1kEZErbseI9OflXK2zIdAK+lky8e9tqOf4jzQqZp5YpVwO7I6Fz0ozfLCTK4uIzKZMGPzz60GvLuO3nht2K5kJUnaeBtyP5D70h42pWa7FybPcupkGDnpTH/zcdPstM06AIpS3UzSOOQ3oB+v1pXkd0Bf8wRgMeWKtX2mtby296s7LPdDvY22qyknqBkdQfrxVF0uwYq+h0PaxfiY1TccqOHQDnHqOnnUEc7PhuORnikiKWSK6hWa5YXLE5LgFXPvTFoMtzduIYrdTIYy2ATnOeMZpUuT1djKCssWXDljwDigmr2kggjjt24HOD8zQ6RNU0mW+h1G0u4JWOYO8j43ZzkHoOvkfOiVvKbi3DvMruxZtueUB6A1soyjGmA0rtEGg2u3UIZbgOuWw3iIIGPLH0rQERGZgGDbecE9BSfpkYW/iyARuXJPnzTu6wJGXO0Oq8sTg4rcT5rYQs9otUurC5hgsoO8Dje52k59BV22sZb7TYbmUJDK+N6BuM+vtVHtFO0N0O6mTb3QyAQQp5r3QLkxwNM0zFzhcHnHXPH2ooT4zpWZOmtrQP0rTHv9TF2dQZ/wzGneoCVbHtwOfakXW50l1grZ7nRXOZGb83yA4Azmn++sp7O0u720ulkE1uSsAwHWQeYx1Pt+lZ7eWxheBo88FVYgZyPX96dUbsnTlxphfQXMep2bE9JV5HzrV7aWNGA3Nk9KyLTlb42ArkDvVxj51rFs8WyJcksG/wBWCD8qSlsdB6F7tPZx6TL/AIhAQZ7lyORxwBn6/wBaU9V1O8c26bpDEhH5jkhsYx7cVo1ze2N7O+n3kMgMUm0s8O9RkcNzxj3pRvtJlub2QW0atuI2rypbk+IDHtk/OmcfrZzvnYBEjuWZ42K7hjnArROzNlBrfZWCxvF2JFMzIysARyfb3NILQJI8qncrqx2+g9q0fsYWTSt8QDMJGyGPBPFHGKfgKexX1nsQ8Gqxlrtzp8cfeyXbJznkBQM4J6UU7IhLZjqDoylF8Azgn/f+tGO19yZIYYl6M4LKPc4+3WhyN4FUk4xkUaxRVM1ze0N+l3MGtWkiX8MTpkptkUENwM8H54+lIPaPsqdFuZJ7Fgtq3hMWT4eTgrny8seRFErW7kgkVEYqsZc5HX1/lTZfQDXOzM6BSZ2hOw453jpj6gUycecGhd0zK4pRayRyyyFVTnpk0LuNauLi6kkZiUJLBCcAny+1EriMzWRGcMAccedLpTaeGz6AV5+OK97K4dF5dau3lQyy7huGRtGPtTILp2gEthPY+JsNE79zg+o3dR7/AKUp29pNKwVGUNnGSeho5pkd3CndQtZkkZ/EtoyeDjqwp0csY6Z0opqmBtR7X3Usltb29r/0scmXQkMWbGPTjrVaYJLK+yYMU/hFd2GkTz95JCdmULnPQ9M0GMjx3uS7Ykchio4Oec0dRa0Qxk2w1pfOo2vtOv7itXRFSTBjwgPrWS6aoN7BgnBlXoccZrVxt8K4bg8Fmzmp72UQ6Cumx7JJ3xgSY24z6f396kvTK0BaH/NGCvPX2+vSgEWp3Dahc2COm+CJHQsBhATgipvj9TyNotTkhQWIAFVr8aMclYqy6Va3Ydg5tJcnezsGB/XPl5U2dj7Q22mvFM3Helg8fIOQMftSBqCzfFyrExjk3tkB/CTuPT2o3p1zdW9rGILiVC65k2sQG6ikY7UqbNlKPaC/aaRUuJGUk90oY59Bz/Wq/wDpf0XAofLNI9nM0pLMFYc8k1atZ1uI/ME44IxziqvBd2zoMGywOCQcinDslcMbGNHY437cY8zyKSY0LAEggo+HH7Uz9lpRFJJEQxDJvUDruXn+tMiAhK7YQf4VreoLHxE6meMDy3f/AKz9qWoJcacnAy0h3ceX9mnr/i3DmWxu4RlJUKMc+hyB9yaz6MkQqp6A/wAqgyxqTKcZbtidz5PAZW+xovDY2F3fyxandz20IBdGhTcSTjj5UBEndz58t1WzzI5Y5JPU5qeWpWNf6OdEnkleW03hUlDnHPXHQY/vil5gZZ2CnaUkpykNrptwon04RN1DrnPnyPah2t6DbWVtDdWl4j3Dn8W3ZlyBkkEYqvSdkCg7spQhkKMm0yBwRnzwa1OJmZQePZccCsyt0ZVDNgYxWjQsI4zg5AHBpHpRAqNHDHqd5PLC8nfxRpmJ+m05548/5UO1y4hQtZ2dvdPekcoGGV98rmjT6tLpMEjw2TT7ye9YZHhA/lk0ky6hNbXrXlru3spVROxbj1/am/IqSOUHbo4y0d0iXXhl6Pzgg/2KZZZI4rh0jYYiwu0ckcf70pX8feS75ZUeTCZYDh8r5UZ7B29vJqdwZ1yrRZyUzny86dwXFSTFe0F4MTW86EgE7h8qonUbaK1BuGZJGbYAqljkeeBTRqFlBHa74YkVx+coMce9J1za755YiuSTuXyzjr9wf0pkZXHZ0lROlzO11HIhdox1ym3IJ4P0pltJXhuFkjJVgcgigUC7o1LYJ6Nj2oyGdBHIhIYAEEUamu0jEgj2xtxq2gXqKBvglSRN3AGev86yy8s57FhFOmM+JSDkGtpghiv9PleSMLLJb4ZUGEkGOD7EYpN1NLLW9JnMMQtzGo8YTg9fv06+/tSc/Ct9h4/k56ehAmwTk5xnyqzHwOSD5jFFJOzc6qHjeOfP8MZ5H3qibMREqx2kHoeorz5SiVCjLqV73vNxIQDwCc1fsNWk5a4iSfLc48JoTNDvkIRvxD/CVNd25eIAHGAeQfWvSkk0eam0N1jq+mtIveadesueQLoEEfLbWg2/+HmLvPh5CMBvFO2P3rHbG6aG5EsJ2sDwx5xTQdTv5dOCTAGNyNzoT+X/AE1LNU9D8c7HC+1vSJYVSS0TuyOMqcfvQ34TQbl+9+HmyB+RG2J9+T+tKxvU2LCUZynHK5AqzFeRPyiZOcdOlZGco+DHsKy6E9zcO9hZGSIjCrgtgfOjHZTs9qNncM8lpJGO7Kh3GADketJsk5CSMXKhRgDcfOj3Za+v/ija/ESrGyggRucZ9ab+SsCtjvd2t3BY3BlU92F45BxmlW8g37JFJEikEY9s00anM6WbI8rMXAwCx9aXGYE465GcUyFJUdNFKVmiffEuN5w645HviuLvUrmFU2SlRnkEA/Srp5GG5X1PlVLUbFpHjeLkYI48sil5HJRdBY0uWxo7P3N5rGkGCSYLJJC8KsF5UMDj9hSRb3lzbzS2cmUkhZkJAHhOcEfLj9BWg9jojFE5lIDIoJ58xzQPtJoudfuZIyqpMBJkc5J6/rzQZYtwT9NXeiholxNJcAAhIY+CN2d3SvO0tr8WYmgmiikHDd4cA1d0uwWztyI9ruSQWx+UCuY7lbi9mQYMaAYLDrUqVdjEZZaBEe4aeVi6Ad3zwTn+masazEBdiNnQkdCPIYHWrenWkJvYkcSGfdllVQVPuc/vUvaHTBGzXLzIWyPDnxH++a9Kn2Q9KmBbdxFHs2qScnlQSPrT1pMIfS4zgESIQwHT3pDVdxJBzitJ7MhZdGt5EGFC46fxZ5pM4WFie2hfudPjhkAaRkB53ZPT6VD3JICrcYUdMY/Y016ukqQbUiGG4Lh+fligXwsoH4VxKuBwDGpFdHE5ejpS4gZ4JWJiZ5HB64VT/Ojegm7WdO6kZNvGCvA4oWzzhjGUaVj1wpH6YxVjStRWC9j2xMy8qURcnODR/HNaQr5IjKlzeyamyXcu9duFbAHHyqycbo8def2qCCdLg94sbJj/AFqVI+hqTG5kIP5Sf1U12HSoY3Z2ME8858qnWPAypOfQdarjwgHzw1T28/d4LfrTGqBTDeg3AsUaRyxOCSOuSaV5tcEurl3w0G0qgOPDgZ4+tEr3UoYbTvpmxHu27UXksaT1kSK6hYkeKTaAfPPGKlzz2khifqHK83LGWjjPiUALkg8/z96F21zIpcziQnOMBuVxxjp/fFUoNYa3/wClu5pGi4EQ4Lg8cDjOB1+lFo7Sa7kZkj74nkspYDPnnjz4qdp1YalbBF/ai1skGnK0bFsMM5OPrQntO97b6LZ3G5BJJuWUGMEjBwCfTINaTN2XW5QpeTAKV6KOc+tRXvZDT7vTYrW/WSQIckwN3e4c8fLpV8YybtiZLVGR9mNImvgZHljt43Y4klBIY+g9aeezoEMHwsc6zhG5KxFACeRjPWk2W/8AgrqSBIGQW7ttjYZEa7uOPkRRH/mgITPtExcD8MHoBjn5/wBKBufIKMMcVfo56vZXUlgzLCwwwILYXyPTNVLDRri4Cme9tIYzjd+KC6/T/egWodq5btLEvLJKsMwZ9iN4VweD69RzUrapaS3rJEfh3eFWhugSM8nAOOo/SheOEpcpHfI1pDdbdi7NnMlxdSXByfyEKMenn96sW3YjQ7WUSpZMSG3DfITg+VLtt2ysLc93d3VpLsf8WVIymWxz4h78046Vqun6snfabqSyxAANFkNsP7inxSSqOgX9uyLW7OKDTJGijjTBU+FR6+tLUIDFvkaa+0g7vSJduCMLux8xSjZtuYj2IrUjGzgknus9CSv6VI58I9qhJVUUk4IkwKmKkkKBk56UXgEui1BoI1/TpLbvmi2SqxYDJI5GP1r6bsAIwe5v2O1sqJoc9OnOaYuzVq8dg+7KFvF744I/Y1Nf2l7OmILwRDHQLtJ+tLlG+xkOgEvZe2vBnV7iHvwAD8KgQtjzJxn7AVftezelwxmNWuZVznxTEY/al6/gu9Mn76S3eUg5P/cKpXfbq4gKxJGIAo4Uc/vQtSkqYaqxk1rXn062nuEKzrGpI70bd564pDte00xlkkmvbiRbhQzrvbAB8sdAR7eVe9qNWtbeyNvLIDcBlIhJJbBz5dOhpesNOtdWhYWeoJFMSMRSKcfInyrMWdtcpLQXFdIM67pljfos6S/D3LBsFcbZPQGkLT9TuNOuT3ZAOcEsOgzTPddk+1UgSI2rPEgOJYplZAPoc/pXEPZCJLffePexysf8xoSoHHIGeM/rxxVEskK2LcXejnIkhkSCYs0akuccODnkeqkY+1R6Ol3eTiwt4Ce9j2oVJITHOck8DpmrPZfRppu0MtiJz3MSndMPylSPLyz1pstL6w0exkNnC8MSuUE0g8Upzjr6cdeKkyZOFrs2EL2wlo2iaP2f05La4+GmucBna4VTk49/2q72Y0/TdMub29sgjpehSVjXCgjPTn3NJG2bXb/CsTmQFj1x/eP1rRNPt44LWOKPbtUYGKneaad2NpMIaxLDNosyo2DwcN160oWv4cqq2QWzRfW5ZYtOkltw26Ih+P4hnkfbNJfama/tWivrC4dYn/IoTIRvNSPfFPw57dSAljfgdnXaoUjP4mf0olpid5fBsZCKzkfIGs1TtJqxVgwDuzA7mTpx0+XNNem9qIF7qURv3mMOnTBqjml2JcG+jTbZu5lj6mKWIov/AJL7VKXO04Un08qArr2mXckUcOo2w2MSi7+Af9ulFPiXUBtqyxkZDx80Mnb0HFUdNJJt2mJSD5ZyKWdR0Nrm5Z/gLQ5Od2zrTN30RGdyk+gPP2rwKXG7bj9KU5PoYkhI7Udj7a5jleSMTMB4ZIhiZRjjn+KlOTsfZyKtzZXU9s6ggcg5PueuPatSuo/hQT3gVWByBx/fzoHfHTxA013D3QXnvRkNnp9azIuGoyoyk/BBN32j7OJmQtJbltivE25SfIbevl5VJrPaHWNd097W30+SKNUUyvJ4dvnuGcemfOnmK0tkQNu79WGVO7yqhr2hWmq26wSFoQT+aNzyPMYyAfrSI5op/ZL/AH9BfZrsD2Fx3K95cAxII8KTIuZQFIY4U+ZJNCNU1ATO/dwlYx+Td9h8qPaf2Qjsn/Cu9ig48MPix5c5zQ3tELDTr34fdc3F0QNzSEbQDzxXJRlO1s7dUy/2Ss2FnGsIyZSTIfT2/b7U5pE8ap3MqJhdpUjrSXpEkgWOVMQhB1LdPamSNYJIi88K8f8AxnBJx161NOX2djIoIhnDETLtLcEHpQue0gkE9hM2yOUHa5/hJ6H6URW/txEkUkbuAcBQMkfrXIl0q9tWuk7wgnx7eqH0xXJ6tGiwnYd8N8XfI3hOGt1HXjGQ3Br3StG7OwW8nxV9BPcBmBJZcDnAwDz/AO6boEj7hI7eSQgLwSeW+1U4dPgs7k3cMUSzMTltgyc9T0p/zqvsZT8PdJ7J6XZqlwtqZ5HQtsnbhT1HGP3pjjYlAHTb6Kp8IoHBqXURgJ5DH5f/AKk4FXjfkfmRR8jW/wAhMHj+y5sTkhQPWuctn8N/LkVEtzuXIPh64UZI+Zr0TF+Yhge7ZNGl7Z2iPU+ztjqyK14haRBhJEdkZfqD0pf1fsReXW1LTVl+FBysdzGWKny8QIyPnTbbEkcnNSqfHIPIf0qppCjP49P7U2NxBbPpyz2UK7HltpVJl/7gGwR8vKpXlvbYAX1p8LIJR4GYHehB6EZzzT6D+X6VhxuZ5v8AiDKJppJAt9Kqh3JwMnj5UnLgg05I2Mmh9aaVlBhTCnpk5GfehmuXe+xnimhjjMg2g7ecg+v0opaMS8gJJAxgelczqrylXAYZ6EZrz1cWhws9ntPOolEuUb4ZBl92fEf50YEFxpsr/DwtJa4BAXk+4x1q1KoRQEAUBegGPI19au5vFUsxXaTjPGcUT+zCR6gkZk2A4YZUEYoc921hfTRzJwxJ2gcH0P8AKmBSTHzQzXUQ2EzFFyoyDjpQxxq6OK2naucEOeQf7xRC6unlhDbsocA+1AXRe/8Ayj/LXy9qYNKUfCrwOTRSwU+zLImeYRoBFuBP+oDH3qxbXExVEEa4yQ4ZgD18vLyrvapmYEA4PHHTirVtDE9xGHjRhk9VB8qLHg5SpsxvVkSzNuHeQBTnoJOV+VWlnWMbVkBHo3WqlzDFvmPdplZI9vhHFWI4YgCRGmf/ABFUL/nS6YCd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48" name="Picture 4" descr="http://cristovivegp.files.wordpress.com/2012/06/jesc3bas-cura-a-un-paralc3adti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420888"/>
            <a:ext cx="2840806"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24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lnSpcReduction="10000"/>
          </a:bodyPr>
          <a:lstStyle/>
          <a:p>
            <a:pPr marL="0" indent="0">
              <a:buNone/>
            </a:pPr>
            <a:r>
              <a:rPr lang="es-CO" sz="4700" b="1" dirty="0" smtClean="0">
                <a:solidFill>
                  <a:srgbClr val="FF0000"/>
                </a:solidFill>
              </a:rPr>
              <a:t>4</a:t>
            </a:r>
            <a:r>
              <a:rPr lang="es-CO" sz="3800" b="1" dirty="0">
                <a:solidFill>
                  <a:srgbClr val="FF0000"/>
                </a:solidFill>
              </a:rPr>
              <a:t>. Atributos </a:t>
            </a:r>
            <a:r>
              <a:rPr lang="es-CO" sz="3800" b="1" dirty="0" smtClean="0">
                <a:solidFill>
                  <a:srgbClr val="FF0000"/>
                </a:solidFill>
              </a:rPr>
              <a:t>Divino.</a:t>
            </a:r>
            <a:endParaRPr lang="es-CO" dirty="0"/>
          </a:p>
          <a:p>
            <a:endParaRPr lang="es-CO" dirty="0"/>
          </a:p>
        </p:txBody>
      </p:sp>
      <p:sp>
        <p:nvSpPr>
          <p:cNvPr id="4" name="3 Rectángulo"/>
          <p:cNvSpPr/>
          <p:nvPr/>
        </p:nvSpPr>
        <p:spPr>
          <a:xfrm>
            <a:off x="246449" y="1628800"/>
            <a:ext cx="8640960" cy="4832092"/>
          </a:xfrm>
          <a:prstGeom prst="rect">
            <a:avLst/>
          </a:prstGeom>
          <a:solidFill>
            <a:schemeClr val="accent5">
              <a:lumMod val="60000"/>
              <a:lumOff val="40000"/>
            </a:schemeClr>
          </a:solidFill>
        </p:spPr>
        <p:txBody>
          <a:bodyPr wrap="square">
            <a:spAutoFit/>
          </a:bodyPr>
          <a:lstStyle/>
          <a:p>
            <a:pPr algn="ctr"/>
            <a:r>
              <a:rPr lang="es-CO" sz="2800" b="1" dirty="0"/>
              <a:t>Sólo Dios posee los atributos listados a continuación, los cuales vemos que Cristo tiene. Por lo tanto, Cristo es Dios</a:t>
            </a:r>
            <a:r>
              <a:rPr lang="es-CO" sz="2800" b="1" dirty="0" smtClean="0"/>
              <a:t>:</a:t>
            </a:r>
            <a:endParaRPr lang="es-CO" sz="2800" dirty="0" smtClean="0"/>
          </a:p>
          <a:p>
            <a:pPr marL="457200" indent="-457200">
              <a:buFont typeface="Wingdings" pitchFamily="2" charset="2"/>
              <a:buChar char="Ø"/>
            </a:pPr>
            <a:r>
              <a:rPr lang="es-CO" sz="2800" dirty="0" smtClean="0"/>
              <a:t>Es </a:t>
            </a:r>
            <a:r>
              <a:rPr lang="es-CO" sz="2800" dirty="0"/>
              <a:t>eterno </a:t>
            </a:r>
            <a:r>
              <a:rPr lang="es-CO" sz="2800" i="1" dirty="0" smtClean="0">
                <a:solidFill>
                  <a:srgbClr val="FF0000"/>
                </a:solidFill>
              </a:rPr>
              <a:t>(Jun</a:t>
            </a:r>
            <a:r>
              <a:rPr lang="es-CO" sz="2800" i="1" dirty="0">
                <a:solidFill>
                  <a:srgbClr val="FF0000"/>
                </a:solidFill>
              </a:rPr>
              <a:t>. </a:t>
            </a:r>
            <a:r>
              <a:rPr lang="es-CO" sz="2800" i="1" dirty="0" smtClean="0">
                <a:solidFill>
                  <a:srgbClr val="FF0000"/>
                </a:solidFill>
              </a:rPr>
              <a:t>1: 1-4; 17: </a:t>
            </a:r>
            <a:r>
              <a:rPr lang="es-CO" sz="2800" i="1" dirty="0">
                <a:solidFill>
                  <a:srgbClr val="FF0000"/>
                </a:solidFill>
              </a:rPr>
              <a:t>5 - Col. </a:t>
            </a:r>
            <a:r>
              <a:rPr lang="es-CO" sz="2800" i="1" dirty="0" smtClean="0">
                <a:solidFill>
                  <a:srgbClr val="FF0000"/>
                </a:solidFill>
              </a:rPr>
              <a:t>1: </a:t>
            </a:r>
            <a:r>
              <a:rPr lang="es-CO" sz="2800" i="1" dirty="0">
                <a:solidFill>
                  <a:srgbClr val="FF0000"/>
                </a:solidFill>
              </a:rPr>
              <a:t>17)</a:t>
            </a:r>
            <a:endParaRPr lang="es-CO" sz="2800" dirty="0">
              <a:solidFill>
                <a:srgbClr val="FF0000"/>
              </a:solidFill>
            </a:endParaRPr>
          </a:p>
          <a:p>
            <a:pPr marL="457200" indent="-457200">
              <a:buFont typeface="Wingdings" pitchFamily="2" charset="2"/>
              <a:buChar char="Ø"/>
            </a:pPr>
            <a:r>
              <a:rPr lang="es-CO" sz="2800" dirty="0" smtClean="0"/>
              <a:t>Conoce </a:t>
            </a:r>
            <a:r>
              <a:rPr lang="es-CO" sz="2800" dirty="0"/>
              <a:t>todas las cosas </a:t>
            </a:r>
            <a:r>
              <a:rPr lang="es-CO" sz="2800" i="1" dirty="0" smtClean="0">
                <a:solidFill>
                  <a:srgbClr val="FF0000"/>
                </a:solidFill>
              </a:rPr>
              <a:t>(Jun</a:t>
            </a:r>
            <a:r>
              <a:rPr lang="es-CO" sz="2800" i="1" dirty="0">
                <a:solidFill>
                  <a:srgbClr val="FF0000"/>
                </a:solidFill>
              </a:rPr>
              <a:t>. </a:t>
            </a:r>
            <a:r>
              <a:rPr lang="es-CO" sz="2800" i="1" dirty="0" smtClean="0">
                <a:solidFill>
                  <a:srgbClr val="FF0000"/>
                </a:solidFill>
              </a:rPr>
              <a:t>1: </a:t>
            </a:r>
            <a:r>
              <a:rPr lang="es-CO" sz="2800" i="1" dirty="0">
                <a:solidFill>
                  <a:srgbClr val="FF0000"/>
                </a:solidFill>
              </a:rPr>
              <a:t>48; </a:t>
            </a:r>
            <a:r>
              <a:rPr lang="es-CO" sz="2800" i="1" dirty="0" smtClean="0">
                <a:solidFill>
                  <a:srgbClr val="FF0000"/>
                </a:solidFill>
              </a:rPr>
              <a:t>2: </a:t>
            </a:r>
            <a:r>
              <a:rPr lang="es-CO" sz="2800" i="1" dirty="0">
                <a:solidFill>
                  <a:srgbClr val="FF0000"/>
                </a:solidFill>
              </a:rPr>
              <a:t>25; </a:t>
            </a:r>
            <a:r>
              <a:rPr lang="es-CO" sz="2800" i="1" dirty="0" smtClean="0">
                <a:solidFill>
                  <a:srgbClr val="FF0000"/>
                </a:solidFill>
              </a:rPr>
              <a:t>6: </a:t>
            </a:r>
            <a:r>
              <a:rPr lang="es-CO" sz="2800" i="1" dirty="0">
                <a:solidFill>
                  <a:srgbClr val="FF0000"/>
                </a:solidFill>
              </a:rPr>
              <a:t>64; </a:t>
            </a:r>
            <a:r>
              <a:rPr lang="es-CO" sz="2800" i="1" dirty="0" smtClean="0">
                <a:solidFill>
                  <a:srgbClr val="FF0000"/>
                </a:solidFill>
              </a:rPr>
              <a:t>14: </a:t>
            </a:r>
            <a:r>
              <a:rPr lang="es-CO" sz="2800" i="1" dirty="0">
                <a:solidFill>
                  <a:srgbClr val="FF0000"/>
                </a:solidFill>
              </a:rPr>
              <a:t>10)</a:t>
            </a:r>
            <a:endParaRPr lang="es-CO" sz="2800" dirty="0">
              <a:solidFill>
                <a:srgbClr val="FF0000"/>
              </a:solidFill>
            </a:endParaRPr>
          </a:p>
          <a:p>
            <a:pPr marL="457200" indent="-457200">
              <a:buFont typeface="Wingdings" pitchFamily="2" charset="2"/>
              <a:buChar char="Ø"/>
            </a:pPr>
            <a:r>
              <a:rPr lang="es-CO" sz="2800" dirty="0" smtClean="0"/>
              <a:t>Es </a:t>
            </a:r>
            <a:r>
              <a:rPr lang="es-CO" sz="2800" dirty="0"/>
              <a:t>todopoderoso </a:t>
            </a:r>
            <a:r>
              <a:rPr lang="es-CO" sz="2800" i="1" dirty="0" smtClean="0">
                <a:solidFill>
                  <a:srgbClr val="FF0000"/>
                </a:solidFill>
              </a:rPr>
              <a:t>(Mt</a:t>
            </a:r>
            <a:r>
              <a:rPr lang="es-CO" sz="2800" i="1" dirty="0">
                <a:solidFill>
                  <a:srgbClr val="FF0000"/>
                </a:solidFill>
              </a:rPr>
              <a:t>. </a:t>
            </a:r>
            <a:r>
              <a:rPr lang="es-CO" sz="2800" i="1" dirty="0" smtClean="0">
                <a:solidFill>
                  <a:srgbClr val="FF0000"/>
                </a:solidFill>
              </a:rPr>
              <a:t>28: </a:t>
            </a:r>
            <a:r>
              <a:rPr lang="es-CO" sz="2800" i="1" dirty="0">
                <a:solidFill>
                  <a:srgbClr val="FF0000"/>
                </a:solidFill>
              </a:rPr>
              <a:t>18; Mc. </a:t>
            </a:r>
            <a:r>
              <a:rPr lang="es-CO" sz="2800" i="1" dirty="0" smtClean="0">
                <a:solidFill>
                  <a:srgbClr val="FF0000"/>
                </a:solidFill>
              </a:rPr>
              <a:t>4: </a:t>
            </a:r>
            <a:r>
              <a:rPr lang="es-CO" sz="2800" i="1" dirty="0">
                <a:solidFill>
                  <a:srgbClr val="FF0000"/>
                </a:solidFill>
              </a:rPr>
              <a:t>39; </a:t>
            </a:r>
            <a:r>
              <a:rPr lang="es-CO" sz="2800" i="1" dirty="0" smtClean="0">
                <a:solidFill>
                  <a:srgbClr val="FF0000"/>
                </a:solidFill>
              </a:rPr>
              <a:t>Heb</a:t>
            </a:r>
            <a:r>
              <a:rPr lang="es-CO" sz="2800" i="1" dirty="0">
                <a:solidFill>
                  <a:srgbClr val="FF0000"/>
                </a:solidFill>
              </a:rPr>
              <a:t>. </a:t>
            </a:r>
            <a:r>
              <a:rPr lang="es-CO" sz="2800" i="1" dirty="0" smtClean="0">
                <a:solidFill>
                  <a:srgbClr val="FF0000"/>
                </a:solidFill>
              </a:rPr>
              <a:t>1: </a:t>
            </a:r>
            <a:r>
              <a:rPr lang="es-CO" sz="2800" i="1" dirty="0">
                <a:solidFill>
                  <a:srgbClr val="FF0000"/>
                </a:solidFill>
              </a:rPr>
              <a:t>3)</a:t>
            </a:r>
            <a:endParaRPr lang="es-CO" sz="2800" dirty="0">
              <a:solidFill>
                <a:srgbClr val="FF0000"/>
              </a:solidFill>
            </a:endParaRPr>
          </a:p>
          <a:p>
            <a:pPr marL="457200" indent="-457200">
              <a:buFont typeface="Wingdings" pitchFamily="2" charset="2"/>
              <a:buChar char="Ø"/>
            </a:pPr>
            <a:r>
              <a:rPr lang="es-CO" sz="2800" dirty="0" smtClean="0"/>
              <a:t>Es </a:t>
            </a:r>
            <a:r>
              <a:rPr lang="es-CO" sz="2800" dirty="0"/>
              <a:t>inmutable (no cambia) </a:t>
            </a:r>
            <a:r>
              <a:rPr lang="es-CO" sz="2800" i="1" dirty="0" smtClean="0">
                <a:solidFill>
                  <a:srgbClr val="FF0000"/>
                </a:solidFill>
              </a:rPr>
              <a:t>(Heb</a:t>
            </a:r>
            <a:r>
              <a:rPr lang="es-CO" sz="2800" i="1" dirty="0">
                <a:solidFill>
                  <a:srgbClr val="FF0000"/>
                </a:solidFill>
              </a:rPr>
              <a:t>. </a:t>
            </a:r>
            <a:r>
              <a:rPr lang="es-CO" sz="2800" i="1" dirty="0" smtClean="0">
                <a:solidFill>
                  <a:srgbClr val="FF0000"/>
                </a:solidFill>
              </a:rPr>
              <a:t>13: </a:t>
            </a:r>
            <a:r>
              <a:rPr lang="es-CO" sz="2800" i="1" dirty="0">
                <a:solidFill>
                  <a:srgbClr val="FF0000"/>
                </a:solidFill>
              </a:rPr>
              <a:t>8</a:t>
            </a:r>
            <a:r>
              <a:rPr lang="es-CO" sz="2800" i="1" dirty="0" smtClean="0">
                <a:solidFill>
                  <a:srgbClr val="FF0000"/>
                </a:solidFill>
              </a:rPr>
              <a:t>).</a:t>
            </a:r>
          </a:p>
          <a:p>
            <a:pPr marL="457200" indent="-457200">
              <a:buFont typeface="Wingdings" pitchFamily="2" charset="2"/>
              <a:buChar char="Ø"/>
            </a:pPr>
            <a:endParaRPr lang="es-CO" sz="2800" i="1" dirty="0">
              <a:solidFill>
                <a:srgbClr val="FF0000"/>
              </a:solidFill>
            </a:endParaRPr>
          </a:p>
          <a:p>
            <a:pPr algn="ctr"/>
            <a:r>
              <a:rPr lang="es-CO" sz="2800" b="1" dirty="0" smtClean="0"/>
              <a:t>Estos cuatro atributos, no dejan lugar a dudas acerca de la dividid de Nuestro Señor Jesucristo como miembro de la Trinidad. </a:t>
            </a:r>
            <a:endParaRPr lang="es-CO" sz="2800" b="1" dirty="0"/>
          </a:p>
        </p:txBody>
      </p:sp>
    </p:spTree>
    <p:extLst>
      <p:ext uri="{BB962C8B-B14F-4D97-AF65-F5344CB8AC3E}">
        <p14:creationId xmlns:p14="http://schemas.microsoft.com/office/powerpoint/2010/main" val="2642358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p:cTn id="15"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p:cTn id="23"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p:cTn id="31"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4">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anim calcmode="lin" valueType="num">
                                      <p:cBhvr>
                                        <p:cTn id="39"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4">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4">
                                            <p:txEl>
                                              <p:pRg st="6" end="6"/>
                                            </p:txEl>
                                          </p:spTgt>
                                        </p:tgtEl>
                                        <p:attrNameLst>
                                          <p:attrName>style.visibility</p:attrName>
                                        </p:attrNameLst>
                                      </p:cBhvr>
                                      <p:to>
                                        <p:strVal val="visible"/>
                                      </p:to>
                                    </p:set>
                                    <p:anim calcmode="lin" valueType="num">
                                      <p:cBhvr>
                                        <p:cTn id="47" dur="1000" fill="hold"/>
                                        <p:tgtEl>
                                          <p:spTgt spid="4">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4">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4">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20280"/>
          </a:xfrm>
        </p:spPr>
        <p:txBody>
          <a:bodyPr>
            <a:normAutofit fontScale="92500" lnSpcReduction="10000"/>
          </a:bodyPr>
          <a:lstStyle/>
          <a:p>
            <a:pPr marL="0" indent="0" algn="ctr">
              <a:buNone/>
            </a:pPr>
            <a:r>
              <a:rPr lang="es-CO" sz="3600" b="1" dirty="0" smtClean="0"/>
              <a:t>A pesar de todas las evidencias mencionadas, algunos, sin embardo </a:t>
            </a:r>
            <a:r>
              <a:rPr lang="es-CO" sz="3600" b="1" dirty="0"/>
              <a:t>requerirán la comprobación </a:t>
            </a:r>
            <a:r>
              <a:rPr lang="es-CO" sz="3600" b="1" dirty="0" smtClean="0"/>
              <a:t>(1), de quién realmente era Jesús y (2), de que </a:t>
            </a:r>
            <a:r>
              <a:rPr lang="es-CO" sz="3600" b="1" dirty="0"/>
              <a:t>la Biblia es Palabra de Dios. Para esto ver </a:t>
            </a:r>
            <a:r>
              <a:rPr lang="es-CO" sz="3600" b="1" dirty="0" smtClean="0"/>
              <a:t>lo siguiente.</a:t>
            </a:r>
          </a:p>
        </p:txBody>
      </p:sp>
      <p:sp>
        <p:nvSpPr>
          <p:cNvPr id="4" name="3 Rectángulo"/>
          <p:cNvSpPr/>
          <p:nvPr/>
        </p:nvSpPr>
        <p:spPr>
          <a:xfrm>
            <a:off x="323528" y="2924944"/>
            <a:ext cx="8496944" cy="3539430"/>
          </a:xfrm>
          <a:prstGeom prst="rect">
            <a:avLst/>
          </a:prstGeom>
          <a:solidFill>
            <a:schemeClr val="accent5">
              <a:lumMod val="60000"/>
              <a:lumOff val="40000"/>
            </a:schemeClr>
          </a:solidFill>
        </p:spPr>
        <p:txBody>
          <a:bodyPr wrap="square">
            <a:spAutoFit/>
          </a:bodyPr>
          <a:lstStyle/>
          <a:p>
            <a:pPr>
              <a:buFont typeface="Wingdings" pitchFamily="2" charset="2"/>
              <a:buChar char="Ø"/>
            </a:pPr>
            <a:r>
              <a:rPr lang="es-CO" sz="2800" dirty="0"/>
              <a:t>Con respecto a Jesús, Tomás el discípulo declaró, “</a:t>
            </a:r>
            <a:r>
              <a:rPr lang="es-CO" sz="2800" i="1" u="sng" dirty="0"/>
              <a:t>Señor mío, y Dios mío</a:t>
            </a:r>
            <a:r>
              <a:rPr lang="es-CO" sz="2800" dirty="0"/>
              <a:t>” </a:t>
            </a:r>
            <a:r>
              <a:rPr lang="es-CO" sz="2800" dirty="0">
                <a:solidFill>
                  <a:srgbClr val="FF0000"/>
                </a:solidFill>
              </a:rPr>
              <a:t>(Juan 20:28)</a:t>
            </a:r>
            <a:r>
              <a:rPr lang="es-CO" sz="2800" dirty="0"/>
              <a:t>. Jesús no lo corrigió por llamarlo Dios. </a:t>
            </a:r>
          </a:p>
          <a:p>
            <a:pPr>
              <a:buFont typeface="Wingdings" pitchFamily="2" charset="2"/>
              <a:buChar char="Ø"/>
            </a:pPr>
            <a:r>
              <a:rPr lang="es-CO" sz="2800" dirty="0">
                <a:solidFill>
                  <a:srgbClr val="FF0000"/>
                </a:solidFill>
              </a:rPr>
              <a:t>Tito 2:13</a:t>
            </a:r>
            <a:r>
              <a:rPr lang="es-CO" sz="2800" dirty="0"/>
              <a:t> nos anima a esperar la «</a:t>
            </a:r>
            <a:r>
              <a:rPr lang="es-CO" sz="2800" i="1" u="sng" dirty="0"/>
              <a:t>venida de nuestro Dios y Salvador – Jesucristo»</a:t>
            </a:r>
            <a:r>
              <a:rPr lang="es-CO" sz="2800" dirty="0"/>
              <a:t> </a:t>
            </a:r>
            <a:r>
              <a:rPr lang="es-CO" sz="2800" dirty="0">
                <a:solidFill>
                  <a:srgbClr val="FF0000"/>
                </a:solidFill>
              </a:rPr>
              <a:t>(vea también 2ª Pedro 1:1)</a:t>
            </a:r>
            <a:r>
              <a:rPr lang="es-CO" sz="2800" dirty="0"/>
              <a:t>.</a:t>
            </a:r>
          </a:p>
          <a:p>
            <a:pPr>
              <a:buFont typeface="Wingdings" pitchFamily="2" charset="2"/>
              <a:buChar char="Ø"/>
            </a:pPr>
            <a:r>
              <a:rPr lang="es-CO" sz="2800" dirty="0"/>
              <a:t>En </a:t>
            </a:r>
            <a:r>
              <a:rPr lang="es-CO" sz="2800" dirty="0">
                <a:solidFill>
                  <a:srgbClr val="FF0000"/>
                </a:solidFill>
              </a:rPr>
              <a:t>Hebreos 1:8</a:t>
            </a:r>
            <a:r>
              <a:rPr lang="es-CO" sz="2800" dirty="0"/>
              <a:t>, el Padre declara de Jesús, “</a:t>
            </a:r>
            <a:r>
              <a:rPr lang="es-CO" sz="2800" i="1" u="sng" dirty="0"/>
              <a:t>Mas del Hijo dice: Tu trono, oh Dios, por el siglo del siglo; cetro de equidad es el cetro de tu reino</a:t>
            </a:r>
            <a:r>
              <a:rPr lang="es-CO" sz="2800" dirty="0"/>
              <a:t>.”</a:t>
            </a:r>
          </a:p>
        </p:txBody>
      </p:sp>
    </p:spTree>
    <p:extLst>
      <p:ext uri="{BB962C8B-B14F-4D97-AF65-F5344CB8AC3E}">
        <p14:creationId xmlns:p14="http://schemas.microsoft.com/office/powerpoint/2010/main" val="92001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60000"/>
              <a:lumOff val="40000"/>
            </a:schemeClr>
          </a:solidFill>
        </p:spPr>
        <p:txBody>
          <a:bodyPr>
            <a:normAutofit fontScale="92500" lnSpcReduction="10000"/>
          </a:bodyPr>
          <a:lstStyle/>
          <a:p>
            <a:pPr>
              <a:buFont typeface="Wingdings" pitchFamily="2" charset="2"/>
              <a:buChar char="Ø"/>
            </a:pPr>
            <a:r>
              <a:rPr lang="es-CO" dirty="0"/>
              <a:t>En Apocalipsis, un ángel ordenó al Apóstol Juan </a:t>
            </a:r>
            <a:r>
              <a:rPr lang="es-CO" dirty="0" smtClean="0"/>
              <a:t>«</a:t>
            </a:r>
            <a:r>
              <a:rPr lang="es-CO" i="1" u="sng" dirty="0" smtClean="0"/>
              <a:t>adorar </a:t>
            </a:r>
            <a:r>
              <a:rPr lang="es-CO" i="1" u="sng" dirty="0"/>
              <a:t>solamente a </a:t>
            </a:r>
            <a:r>
              <a:rPr lang="es-CO" i="1" u="sng" dirty="0" smtClean="0"/>
              <a:t>Dios</a:t>
            </a:r>
            <a:r>
              <a:rPr lang="es-CO" dirty="0" smtClean="0"/>
              <a:t>» </a:t>
            </a:r>
            <a:r>
              <a:rPr lang="es-CO" dirty="0">
                <a:solidFill>
                  <a:srgbClr val="FF0000"/>
                </a:solidFill>
              </a:rPr>
              <a:t>(Apocalipsis 19:10)</a:t>
            </a:r>
            <a:r>
              <a:rPr lang="es-CO" dirty="0"/>
              <a:t>. </a:t>
            </a:r>
            <a:endParaRPr lang="es-CO" dirty="0" smtClean="0"/>
          </a:p>
          <a:p>
            <a:pPr marL="0" indent="0">
              <a:buNone/>
            </a:pPr>
            <a:endParaRPr lang="es-CO" dirty="0" smtClean="0"/>
          </a:p>
          <a:p>
            <a:pPr>
              <a:buFont typeface="Wingdings" pitchFamily="2" charset="2"/>
              <a:buChar char="Ø"/>
            </a:pPr>
            <a:r>
              <a:rPr lang="es-CO" dirty="0" smtClean="0"/>
              <a:t>En </a:t>
            </a:r>
            <a:r>
              <a:rPr lang="es-CO" dirty="0"/>
              <a:t>algunas ocasiones en la Escritura, Jesús recibe adoración </a:t>
            </a:r>
            <a:r>
              <a:rPr lang="es-CO" dirty="0">
                <a:solidFill>
                  <a:srgbClr val="FF0000"/>
                </a:solidFill>
              </a:rPr>
              <a:t>(Mateo 2:11; 14:33; 28:9,17; Lucas 24:52; Juan 9:38)</a:t>
            </a:r>
            <a:r>
              <a:rPr lang="es-CO" dirty="0"/>
              <a:t>. El nunca reprendió a la gente por adorarle. </a:t>
            </a:r>
            <a:endParaRPr lang="es-CO" dirty="0" smtClean="0"/>
          </a:p>
          <a:p>
            <a:pPr marL="0" indent="0">
              <a:buNone/>
            </a:pPr>
            <a:endParaRPr lang="es-CO" dirty="0" smtClean="0"/>
          </a:p>
          <a:p>
            <a:pPr>
              <a:buFont typeface="Wingdings" pitchFamily="2" charset="2"/>
              <a:buChar char="Ø"/>
            </a:pPr>
            <a:r>
              <a:rPr lang="es-CO" dirty="0" smtClean="0"/>
              <a:t>Si </a:t>
            </a:r>
            <a:r>
              <a:rPr lang="es-CO" dirty="0"/>
              <a:t>Jesús no fuera Dios, El hubiera dicho a la gente que no le adoraran, justamente como lo hizo el ángel en Apocalipsis. Hay muchos otros versículos y pasajes de la Escritura que alegan la deidad de Jesús. </a:t>
            </a:r>
            <a:r>
              <a:rPr lang="es-CO" dirty="0" smtClean="0"/>
              <a:t>Por ejemplo, Lea </a:t>
            </a:r>
            <a:r>
              <a:rPr lang="es-CO" dirty="0" smtClean="0">
                <a:solidFill>
                  <a:srgbClr val="FF0000"/>
                </a:solidFill>
              </a:rPr>
              <a:t>Miqueas 5:2</a:t>
            </a:r>
            <a:r>
              <a:rPr lang="es-CO" dirty="0"/>
              <a:t>.</a:t>
            </a:r>
          </a:p>
          <a:p>
            <a:endParaRPr lang="es-CO" dirty="0"/>
          </a:p>
        </p:txBody>
      </p:sp>
    </p:spTree>
    <p:extLst>
      <p:ext uri="{BB962C8B-B14F-4D97-AF65-F5344CB8AC3E}">
        <p14:creationId xmlns:p14="http://schemas.microsoft.com/office/powerpoint/2010/main" val="299113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656184"/>
          </a:xfrm>
        </p:spPr>
        <p:txBody>
          <a:bodyPr>
            <a:normAutofit fontScale="92500" lnSpcReduction="20000"/>
          </a:bodyPr>
          <a:lstStyle/>
          <a:p>
            <a:pPr marL="0" indent="0" algn="ctr">
              <a:buNone/>
            </a:pPr>
            <a:r>
              <a:rPr lang="es-CO" dirty="0" smtClean="0"/>
              <a:t>Finalmente: La </a:t>
            </a:r>
            <a:r>
              <a:rPr lang="es-CO" dirty="0"/>
              <a:t>razón más importante para decir que Jesús tiene que ser Dios, es que si El no es Dios</a:t>
            </a:r>
            <a:r>
              <a:rPr lang="es-CO" dirty="0" smtClean="0"/>
              <a:t>, no podría haber realizado lo siguiente en nuestro favor. </a:t>
            </a:r>
          </a:p>
        </p:txBody>
      </p:sp>
      <p:sp>
        <p:nvSpPr>
          <p:cNvPr id="4" name="3 Rectángulo"/>
          <p:cNvSpPr/>
          <p:nvPr/>
        </p:nvSpPr>
        <p:spPr>
          <a:xfrm>
            <a:off x="395536" y="2136339"/>
            <a:ext cx="8496944" cy="4524315"/>
          </a:xfrm>
          <a:prstGeom prst="rect">
            <a:avLst/>
          </a:prstGeom>
          <a:solidFill>
            <a:schemeClr val="accent5">
              <a:lumMod val="60000"/>
              <a:lumOff val="40000"/>
            </a:schemeClr>
          </a:solidFill>
        </p:spPr>
        <p:txBody>
          <a:bodyPr wrap="square">
            <a:spAutoFit/>
          </a:bodyPr>
          <a:lstStyle/>
          <a:p>
            <a:r>
              <a:rPr lang="es-CO" sz="3200" b="1" dirty="0">
                <a:solidFill>
                  <a:srgbClr val="FF0000"/>
                </a:solidFill>
              </a:rPr>
              <a:t>Primero</a:t>
            </a:r>
            <a:r>
              <a:rPr lang="es-CO" sz="3200" dirty="0"/>
              <a:t>. Su muerte no habría sido suficiente para pagar la penalidad por los pecados de todo el mundo </a:t>
            </a:r>
            <a:r>
              <a:rPr lang="es-CO" sz="3200" dirty="0">
                <a:solidFill>
                  <a:srgbClr val="FF0000"/>
                </a:solidFill>
              </a:rPr>
              <a:t>(1ª Juan 2:2)</a:t>
            </a:r>
            <a:r>
              <a:rPr lang="es-CO" sz="3200" dirty="0"/>
              <a:t>. </a:t>
            </a:r>
          </a:p>
          <a:p>
            <a:r>
              <a:rPr lang="es-CO" sz="3200" b="1" dirty="0">
                <a:solidFill>
                  <a:srgbClr val="FF0000"/>
                </a:solidFill>
              </a:rPr>
              <a:t>Segundo</a:t>
            </a:r>
            <a:r>
              <a:rPr lang="es-CO" sz="3200" dirty="0"/>
              <a:t>. Solamente Dios pudo pagar tal penalidad infinita. </a:t>
            </a:r>
            <a:r>
              <a:rPr lang="es-CO" sz="3200" dirty="0" smtClean="0"/>
              <a:t>y</a:t>
            </a:r>
            <a:endParaRPr lang="es-CO" sz="3200" dirty="0"/>
          </a:p>
          <a:p>
            <a:r>
              <a:rPr lang="es-CO" sz="3200" b="1" dirty="0" smtClean="0">
                <a:solidFill>
                  <a:srgbClr val="FF0000"/>
                </a:solidFill>
              </a:rPr>
              <a:t>Tercero</a:t>
            </a:r>
            <a:r>
              <a:rPr lang="es-CO" sz="3200" dirty="0" smtClean="0"/>
              <a:t>. </a:t>
            </a:r>
            <a:r>
              <a:rPr lang="es-CO" sz="3200" dirty="0"/>
              <a:t>Solamente Dios </a:t>
            </a:r>
            <a:r>
              <a:rPr lang="es-CO" sz="3200" dirty="0" smtClean="0"/>
              <a:t>nuestro Creador, pudo </a:t>
            </a:r>
            <a:r>
              <a:rPr lang="es-CO" sz="3200" dirty="0"/>
              <a:t>tomar los pecados del mundo </a:t>
            </a:r>
            <a:r>
              <a:rPr lang="es-CO" sz="3200" dirty="0">
                <a:solidFill>
                  <a:srgbClr val="FF0000"/>
                </a:solidFill>
              </a:rPr>
              <a:t>(2ª Corintios 5:21)</a:t>
            </a:r>
            <a:r>
              <a:rPr lang="es-CO" sz="3200" dirty="0"/>
              <a:t>, morir, y resucitar - probando Su victoria sobre el pecado y la muerte.</a:t>
            </a:r>
          </a:p>
        </p:txBody>
      </p:sp>
    </p:spTree>
    <p:extLst>
      <p:ext uri="{BB962C8B-B14F-4D97-AF65-F5344CB8AC3E}">
        <p14:creationId xmlns:p14="http://schemas.microsoft.com/office/powerpoint/2010/main" val="1347723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4896544" cy="5544616"/>
          </a:xfrm>
        </p:spPr>
        <p:txBody>
          <a:bodyPr>
            <a:normAutofit/>
          </a:bodyPr>
          <a:lstStyle/>
          <a:p>
            <a:pPr marL="0" indent="0" algn="ctr">
              <a:buNone/>
            </a:pPr>
            <a:r>
              <a:rPr lang="es-CO" dirty="0" smtClean="0"/>
              <a:t>El apóstol Pedro estaba tan convencido de quién era Jesús que dijo lo siguiente en </a:t>
            </a:r>
            <a:r>
              <a:rPr lang="es-CO" dirty="0" smtClean="0">
                <a:solidFill>
                  <a:srgbClr val="FF0000"/>
                </a:solidFill>
              </a:rPr>
              <a:t>Hechos 4:12</a:t>
            </a:r>
            <a:r>
              <a:rPr lang="es-CO" dirty="0" smtClean="0"/>
              <a:t>:  </a:t>
            </a:r>
          </a:p>
          <a:p>
            <a:pPr marL="0" indent="0" algn="ctr">
              <a:buNone/>
            </a:pPr>
            <a:endParaRPr lang="es-CO" dirty="0"/>
          </a:p>
          <a:p>
            <a:pPr marL="0" indent="0" algn="ctr">
              <a:buNone/>
            </a:pPr>
            <a:r>
              <a:rPr lang="es-CO" dirty="0" smtClean="0"/>
              <a:t>«</a:t>
            </a:r>
            <a:r>
              <a:rPr lang="es-CO" i="1" dirty="0" smtClean="0"/>
              <a:t>Y </a:t>
            </a:r>
            <a:r>
              <a:rPr lang="es-CO" i="1" dirty="0"/>
              <a:t>en ningún otro hay salud; porque no hay otro nombre debajo del cielo, dado a los hombres, en que podamos ser </a:t>
            </a:r>
            <a:r>
              <a:rPr lang="es-CO" i="1" dirty="0" smtClean="0"/>
              <a:t>salvos</a:t>
            </a:r>
            <a:r>
              <a:rPr lang="es-CO" dirty="0" smtClean="0"/>
              <a:t>».</a:t>
            </a:r>
            <a:endParaRPr lang="es-CO" dirty="0"/>
          </a:p>
        </p:txBody>
      </p:sp>
      <p:pic>
        <p:nvPicPr>
          <p:cNvPr id="2050" name="Picture 2" descr="http://pierozarate.webs.com/photos/CRISTO-nuestro-SALVADOR/Jesus_misericordia_perd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02106" y="577418"/>
            <a:ext cx="3290374" cy="321162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50586" y="3814920"/>
            <a:ext cx="3541894" cy="2677656"/>
          </a:xfrm>
          <a:prstGeom prst="rect">
            <a:avLst/>
          </a:prstGeom>
        </p:spPr>
        <p:txBody>
          <a:bodyPr wrap="square">
            <a:spAutoFit/>
          </a:bodyPr>
          <a:lstStyle/>
          <a:p>
            <a:pPr algn="ctr"/>
            <a:r>
              <a:rPr lang="es-CO" sz="2400" b="1" dirty="0" smtClean="0">
                <a:solidFill>
                  <a:srgbClr val="FF0000"/>
                </a:solidFill>
              </a:rPr>
              <a:t> </a:t>
            </a:r>
            <a:r>
              <a:rPr lang="es-CO" sz="2400" b="1" dirty="0">
                <a:solidFill>
                  <a:srgbClr val="FF0000"/>
                </a:solidFill>
              </a:rPr>
              <a:t>Si usted quiere ser salvo, lo invito para que entregue su vida a Cristo, no importa donde esté o lo que haya hecho, Él le ama y </a:t>
            </a:r>
            <a:r>
              <a:rPr lang="es-CO" sz="2400" b="1" dirty="0" smtClean="0">
                <a:solidFill>
                  <a:srgbClr val="FF0000"/>
                </a:solidFill>
              </a:rPr>
              <a:t>quiere </a:t>
            </a:r>
            <a:r>
              <a:rPr lang="es-CO" sz="2400" b="1" dirty="0">
                <a:solidFill>
                  <a:srgbClr val="FF0000"/>
                </a:solidFill>
              </a:rPr>
              <a:t>compartir su reno con usted. </a:t>
            </a:r>
          </a:p>
        </p:txBody>
      </p:sp>
    </p:spTree>
    <p:extLst>
      <p:ext uri="{BB962C8B-B14F-4D97-AF65-F5344CB8AC3E}">
        <p14:creationId xmlns:p14="http://schemas.microsoft.com/office/powerpoint/2010/main" val="963213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Conclusión</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2116832"/>
          </a:xfrm>
        </p:spPr>
        <p:txBody>
          <a:bodyPr>
            <a:normAutofit fontScale="92500" lnSpcReduction="20000"/>
          </a:bodyPr>
          <a:lstStyle/>
          <a:p>
            <a:pPr marL="0" indent="0" algn="ctr">
              <a:buNone/>
            </a:pPr>
            <a:r>
              <a:rPr lang="es-CO" dirty="0" smtClean="0"/>
              <a:t>En base a todas las evidencias que tenemos acerca de que Jesús es realmente Dios, yo le doy gracias a Nuestro Padre celestial por su infinito amor, si usted siente la misma gratitud, lo invito para juntos elevemos a Él una oración:</a:t>
            </a:r>
          </a:p>
        </p:txBody>
      </p:sp>
      <p:sp>
        <p:nvSpPr>
          <p:cNvPr id="4" name="3 Rectángulo"/>
          <p:cNvSpPr/>
          <p:nvPr/>
        </p:nvSpPr>
        <p:spPr>
          <a:xfrm>
            <a:off x="0" y="3789040"/>
            <a:ext cx="6012160" cy="3108543"/>
          </a:xfrm>
          <a:prstGeom prst="rect">
            <a:avLst/>
          </a:prstGeom>
        </p:spPr>
        <p:txBody>
          <a:bodyPr wrap="square">
            <a:spAutoFit/>
          </a:bodyPr>
          <a:lstStyle/>
          <a:p>
            <a:pPr algn="ctr"/>
            <a:r>
              <a:rPr lang="es-CO" sz="2800" i="1" dirty="0">
                <a:solidFill>
                  <a:srgbClr val="FF0000"/>
                </a:solidFill>
              </a:rPr>
              <a:t>Padre nuestro, gracias por que Jesús, </a:t>
            </a:r>
            <a:r>
              <a:rPr lang="es-CO" sz="2800" i="1" dirty="0" smtClean="0">
                <a:solidFill>
                  <a:srgbClr val="FF0000"/>
                </a:solidFill>
              </a:rPr>
              <a:t>nuestro </a:t>
            </a:r>
            <a:r>
              <a:rPr lang="es-CO" sz="2800" i="1" dirty="0">
                <a:solidFill>
                  <a:srgbClr val="FF0000"/>
                </a:solidFill>
              </a:rPr>
              <a:t>Creador, vino a dar su vida por nosotros, gracias porque nuestra victoria está asegurada en Él. Te pedimos nos des tu Santo Espíritu para hacer tu santa voluntad. Te lo pedimos en el nombre de Cristo. Amen. </a:t>
            </a:r>
          </a:p>
        </p:txBody>
      </p:sp>
      <p:sp>
        <p:nvSpPr>
          <p:cNvPr id="5"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789040"/>
            <a:ext cx="2987824" cy="2950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332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355</TotalTime>
  <Words>1134</Words>
  <Application>Microsoft Office PowerPoint</Application>
  <PresentationFormat>Presentación en pantalla (4:3)</PresentationFormat>
  <Paragraphs>68</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Presentación de PowerPoint</vt:lpstr>
      <vt:lpstr>¿Cómo se sabe que Jesucristo es Dios?</vt:lpstr>
      <vt:lpstr>Presentación de PowerPoint</vt:lpstr>
      <vt:lpstr> ¿Cuáles son estas palabras de Cristo y de la Biblia sobre su divinidad?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COMO SE SABE QUE JESUCRISTO ES DIOS</dc:title>
  <dc:creator>FAMILIA FIERRO CH</dc:creator>
  <cp:lastModifiedBy>FAMILIA FIERRO CH</cp:lastModifiedBy>
  <cp:revision>51</cp:revision>
  <dcterms:created xsi:type="dcterms:W3CDTF">2012-10-03T00:31:04Z</dcterms:created>
  <dcterms:modified xsi:type="dcterms:W3CDTF">2013-01-08T13:15:27Z</dcterms:modified>
</cp:coreProperties>
</file>